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369" r:id="rId6"/>
    <p:sldId id="370" r:id="rId7"/>
    <p:sldId id="264" r:id="rId8"/>
    <p:sldId id="371" r:id="rId9"/>
    <p:sldId id="372" r:id="rId10"/>
    <p:sldId id="373" r:id="rId11"/>
    <p:sldId id="374" r:id="rId12"/>
    <p:sldId id="269" r:id="rId13"/>
    <p:sldId id="375" r:id="rId14"/>
    <p:sldId id="270" r:id="rId15"/>
    <p:sldId id="376" r:id="rId16"/>
    <p:sldId id="272" r:id="rId17"/>
    <p:sldId id="378" r:id="rId18"/>
    <p:sldId id="273" r:id="rId19"/>
    <p:sldId id="377" r:id="rId20"/>
    <p:sldId id="355" r:id="rId21"/>
    <p:sldId id="354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82" d="100"/>
          <a:sy n="82" d="100"/>
        </p:scale>
        <p:origin x="-1315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144777431751891E-2"/>
          <c:y val="4.6418892123591217E-2"/>
          <c:w val="0.95178941464472455"/>
          <c:h val="0.8897551312064707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1"/>
            <c:bubble3D val="0"/>
            <c:explosion val="56"/>
            <c:extLst xmlns:c16r2="http://schemas.microsoft.com/office/drawing/2015/06/chart">
              <c:ext xmlns:c16="http://schemas.microsoft.com/office/drawing/2014/chart" uri="{C3380CC4-5D6E-409C-BE32-E72D297353CC}">
                <c16:uniqueId val="{00000000-A7DF-4F64-8384-B1C3A8A35B42}"/>
              </c:ext>
            </c:extLst>
          </c:dPt>
          <c:cat>
            <c:strRef>
              <c:f>Лист1!$A$2:$A$5</c:f>
              <c:strCache>
                <c:ptCount val="2"/>
                <c:pt idx="0">
                  <c:v>высшее</c:v>
                </c:pt>
                <c:pt idx="1">
                  <c:v>средне-спец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40</c:v>
                </c:pt>
                <c:pt idx="1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933-4D5C-975B-C3B9442EAF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3894276982368656"/>
          <c:y val="3.8377824196669883E-3"/>
          <c:w val="0.26105723017631338"/>
          <c:h val="0.92269609697527921"/>
        </c:manualLayout>
      </c:layout>
      <c:overlay val="1"/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0065597288784E-2"/>
          <c:y val="0.17953053206240308"/>
          <c:w val="0.62877378149799223"/>
          <c:h val="0.767616965010280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explosion val="23"/>
          <c:cat>
            <c:strRef>
              <c:f>Лист1!$A$2:$A$5</c:f>
              <c:strCache>
                <c:ptCount val="4"/>
                <c:pt idx="0">
                  <c:v>высшая</c:v>
                </c:pt>
                <c:pt idx="2">
                  <c:v>СЗД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  <c:pt idx="2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610-4240-BC38-982AF91605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6778153390484851"/>
          <c:y val="9.1609209273199335E-2"/>
          <c:w val="0.31421488806121783"/>
          <c:h val="0.61402003887750978"/>
        </c:manualLayout>
      </c:layout>
      <c:overlay val="1"/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воспитатели</c:v>
                </c:pt>
                <c:pt idx="1">
                  <c:v>учителя-логопеды</c:v>
                </c:pt>
                <c:pt idx="3">
                  <c:v>педагог-психолог</c:v>
                </c:pt>
                <c:pt idx="4">
                  <c:v>муз. руководители </c:v>
                </c:pt>
                <c:pt idx="5">
                  <c:v>инструктор по ф/к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59.2</c:v>
                </c:pt>
                <c:pt idx="1">
                  <c:v>6.8</c:v>
                </c:pt>
                <c:pt idx="3">
                  <c:v>5</c:v>
                </c:pt>
                <c:pt idx="4">
                  <c:v>6.8</c:v>
                </c:pt>
                <c:pt idx="5">
                  <c:v>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0AF-4EF4-AE80-4F569412A5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73202731999201431"/>
          <c:y val="3.8393701262202616E-2"/>
          <c:w val="0.25710424564568835"/>
          <c:h val="0.75911118193936844"/>
        </c:manualLayout>
      </c:layout>
      <c:overlay val="1"/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://uzlovaya5.russia-sad.ru/download/245286" TargetMode="External"/><Relationship Id="rId2" Type="http://schemas.openxmlformats.org/officeDocument/2006/relationships/hyperlink" Target="http://uzlovaya5.russia-sad.ru/download/253709" TargetMode="External"/><Relationship Id="rId1" Type="http://schemas.openxmlformats.org/officeDocument/2006/relationships/hyperlink" Target="http://uzlovaya5.russia-sad.ru/download/245280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uzlovaya5.russia-sad.ru/download/245281" TargetMode="External"/><Relationship Id="rId1" Type="http://schemas.openxmlformats.org/officeDocument/2006/relationships/hyperlink" Target="http://uzlovaya5.russia-sad.ru/download/280415" TargetMode="External"/><Relationship Id="rId4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http://uzlovaya5.russia-sad.ru/download/253709" TargetMode="External"/><Relationship Id="rId2" Type="http://schemas.openxmlformats.org/officeDocument/2006/relationships/image" Target="../media/image12.png"/><Relationship Id="rId1" Type="http://schemas.openxmlformats.org/officeDocument/2006/relationships/hyperlink" Target="http://uzlovaya5.russia-sad.ru/download/245280" TargetMode="External"/><Relationship Id="rId6" Type="http://schemas.openxmlformats.org/officeDocument/2006/relationships/image" Target="../media/image14.png"/><Relationship Id="rId5" Type="http://schemas.openxmlformats.org/officeDocument/2006/relationships/hyperlink" Target="http://uzlovaya5.russia-sad.ru/download/245286" TargetMode="External"/><Relationship Id="rId4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hyperlink" Target="http://uzlovaya5.russia-sad.ru/download/245281" TargetMode="External"/><Relationship Id="rId2" Type="http://schemas.openxmlformats.org/officeDocument/2006/relationships/image" Target="../media/image15.png"/><Relationship Id="rId1" Type="http://schemas.openxmlformats.org/officeDocument/2006/relationships/hyperlink" Target="http://uzlovaya5.russia-sad.ru/download/280415" TargetMode="External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C21957-A756-4197-814E-31A424BE15B6}" type="doc">
      <dgm:prSet loTypeId="urn:microsoft.com/office/officeart/2005/8/layout/radial3" loCatId="relationship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EF3901B-D129-49D2-92CC-0C96B4DADA8F}">
      <dgm:prSet phldrT="[Текст]" custT="1"/>
      <dgm:spPr/>
      <dgm:t>
        <a:bodyPr/>
        <a:lstStyle/>
        <a:p>
          <a:r>
            <a:rPr lang="ru-RU" sz="2000" b="0" i="1" dirty="0"/>
            <a:t>ВОСПИТАННИКИ</a:t>
          </a:r>
        </a:p>
      </dgm:t>
    </dgm:pt>
    <dgm:pt modelId="{F8C5081B-D41E-4495-8A8E-C2BCACA5EFEA}" type="parTrans" cxnId="{BAFE13F1-877D-4087-AA7A-15A8B6CD2EBF}">
      <dgm:prSet/>
      <dgm:spPr/>
      <dgm:t>
        <a:bodyPr/>
        <a:lstStyle/>
        <a:p>
          <a:endParaRPr lang="ru-RU"/>
        </a:p>
      </dgm:t>
    </dgm:pt>
    <dgm:pt modelId="{69C93BC9-DAF4-401A-8CAC-AA1A5CEF86B3}" type="sibTrans" cxnId="{BAFE13F1-877D-4087-AA7A-15A8B6CD2EBF}">
      <dgm:prSet/>
      <dgm:spPr/>
      <dgm:t>
        <a:bodyPr/>
        <a:lstStyle/>
        <a:p>
          <a:endParaRPr lang="ru-RU"/>
        </a:p>
      </dgm:t>
    </dgm:pt>
    <dgm:pt modelId="{C8570755-D546-4DE1-9E72-B5A98D748CE1}">
      <dgm:prSet phldrT="[Текст]"/>
      <dgm:spPr/>
      <dgm:t>
        <a:bodyPr/>
        <a:lstStyle/>
        <a:p>
          <a:r>
            <a:rPr lang="ru-RU" dirty="0"/>
            <a:t>дети с задержкой психического развития </a:t>
          </a:r>
          <a:br>
            <a:rPr lang="ru-RU" dirty="0"/>
          </a:br>
          <a:endParaRPr lang="ru-RU" dirty="0"/>
        </a:p>
      </dgm:t>
    </dgm:pt>
    <dgm:pt modelId="{39C6815D-E93C-452E-AAFD-E7DBA2B2E2C6}" type="parTrans" cxnId="{E2C68457-0005-4A02-907F-870BCAAA8618}">
      <dgm:prSet/>
      <dgm:spPr/>
      <dgm:t>
        <a:bodyPr/>
        <a:lstStyle/>
        <a:p>
          <a:endParaRPr lang="ru-RU"/>
        </a:p>
      </dgm:t>
    </dgm:pt>
    <dgm:pt modelId="{593F6206-F524-42CD-8220-0959C0CD40CC}" type="sibTrans" cxnId="{E2C68457-0005-4A02-907F-870BCAAA8618}">
      <dgm:prSet/>
      <dgm:spPr/>
      <dgm:t>
        <a:bodyPr/>
        <a:lstStyle/>
        <a:p>
          <a:endParaRPr lang="ru-RU"/>
        </a:p>
      </dgm:t>
    </dgm:pt>
    <dgm:pt modelId="{B7ECB36A-F9D8-4F26-8C6E-02A59B950ECA}">
      <dgm:prSet phldrT="[Текст]"/>
      <dgm:spPr/>
      <dgm:t>
        <a:bodyPr/>
        <a:lstStyle/>
        <a:p>
          <a:r>
            <a:rPr lang="ru-RU" dirty="0"/>
            <a:t>дети с нарушениями речи</a:t>
          </a:r>
        </a:p>
      </dgm:t>
    </dgm:pt>
    <dgm:pt modelId="{7408E3AF-B363-4E41-B46B-4B8940903A02}" type="parTrans" cxnId="{5B80A932-7B4D-4663-839D-872F6FC1B91E}">
      <dgm:prSet/>
      <dgm:spPr/>
      <dgm:t>
        <a:bodyPr/>
        <a:lstStyle/>
        <a:p>
          <a:endParaRPr lang="ru-RU"/>
        </a:p>
      </dgm:t>
    </dgm:pt>
    <dgm:pt modelId="{7F0A1D11-F773-4008-B1A3-437684AB6D83}" type="sibTrans" cxnId="{5B80A932-7B4D-4663-839D-872F6FC1B91E}">
      <dgm:prSet/>
      <dgm:spPr/>
      <dgm:t>
        <a:bodyPr/>
        <a:lstStyle/>
        <a:p>
          <a:endParaRPr lang="ru-RU"/>
        </a:p>
      </dgm:t>
    </dgm:pt>
    <dgm:pt modelId="{6DB57C7C-4D2F-407C-A10A-3E85E2EC6B82}">
      <dgm:prSet phldrT="[Текст]"/>
      <dgm:spPr/>
      <dgm:t>
        <a:bodyPr/>
        <a:lstStyle/>
        <a:p>
          <a:r>
            <a:rPr lang="ru-RU" dirty="0"/>
            <a:t>дети-мигранты</a:t>
          </a:r>
        </a:p>
      </dgm:t>
    </dgm:pt>
    <dgm:pt modelId="{E94E8626-35B9-459F-86B2-F7A5BE890B54}" type="parTrans" cxnId="{38AF5DE3-BF9F-48F0-9C27-2CC97FE64175}">
      <dgm:prSet/>
      <dgm:spPr/>
      <dgm:t>
        <a:bodyPr/>
        <a:lstStyle/>
        <a:p>
          <a:endParaRPr lang="ru-RU"/>
        </a:p>
      </dgm:t>
    </dgm:pt>
    <dgm:pt modelId="{8122105F-D769-4CDD-9C79-59BF1551E47B}" type="sibTrans" cxnId="{38AF5DE3-BF9F-48F0-9C27-2CC97FE64175}">
      <dgm:prSet/>
      <dgm:spPr/>
      <dgm:t>
        <a:bodyPr/>
        <a:lstStyle/>
        <a:p>
          <a:endParaRPr lang="ru-RU"/>
        </a:p>
      </dgm:t>
    </dgm:pt>
    <dgm:pt modelId="{32C9BC98-BC89-4C52-BBD8-34B2961FA816}">
      <dgm:prSet phldrT="[Текст]"/>
      <dgm:spPr/>
      <dgm:t>
        <a:bodyPr/>
        <a:lstStyle/>
        <a:p>
          <a:r>
            <a:rPr lang="ru-RU" dirty="0"/>
            <a:t> дети, в трудной жизненной ситуации</a:t>
          </a:r>
          <a:br>
            <a:rPr lang="ru-RU" dirty="0"/>
          </a:br>
          <a:r>
            <a:rPr lang="ru-RU" dirty="0"/>
            <a:t/>
          </a:r>
          <a:br>
            <a:rPr lang="ru-RU" dirty="0"/>
          </a:br>
          <a:endParaRPr lang="ru-RU" dirty="0"/>
        </a:p>
      </dgm:t>
    </dgm:pt>
    <dgm:pt modelId="{BE6BCBF5-163F-465B-B9B0-9DA5ADF49821}" type="parTrans" cxnId="{39DC3E21-B60D-452B-8B6D-90976F557BD7}">
      <dgm:prSet/>
      <dgm:spPr/>
      <dgm:t>
        <a:bodyPr/>
        <a:lstStyle/>
        <a:p>
          <a:endParaRPr lang="ru-RU"/>
        </a:p>
      </dgm:t>
    </dgm:pt>
    <dgm:pt modelId="{FF2D67DA-B031-4621-9253-124340D5A3F3}" type="sibTrans" cxnId="{39DC3E21-B60D-452B-8B6D-90976F557BD7}">
      <dgm:prSet/>
      <dgm:spPr/>
      <dgm:t>
        <a:bodyPr/>
        <a:lstStyle/>
        <a:p>
          <a:endParaRPr lang="ru-RU"/>
        </a:p>
      </dgm:t>
    </dgm:pt>
    <dgm:pt modelId="{751B1C08-C5C7-4405-B1A9-7523D60A5951}">
      <dgm:prSet phldrT="[Текст]"/>
      <dgm:spPr/>
      <dgm:t>
        <a:bodyPr/>
        <a:lstStyle/>
        <a:p>
          <a:r>
            <a:rPr lang="ru-RU" dirty="0"/>
            <a:t>талантливые дети</a:t>
          </a:r>
        </a:p>
      </dgm:t>
    </dgm:pt>
    <dgm:pt modelId="{8673D28A-0D0F-48B4-B85D-4506E47F5293}" type="parTrans" cxnId="{6A0886A2-6E36-4444-B207-4CEF98D57B81}">
      <dgm:prSet/>
      <dgm:spPr/>
      <dgm:t>
        <a:bodyPr/>
        <a:lstStyle/>
        <a:p>
          <a:endParaRPr lang="ru-RU"/>
        </a:p>
      </dgm:t>
    </dgm:pt>
    <dgm:pt modelId="{F527EE01-47E8-413B-A5CE-A92C86E91681}" type="sibTrans" cxnId="{6A0886A2-6E36-4444-B207-4CEF98D57B81}">
      <dgm:prSet/>
      <dgm:spPr/>
      <dgm:t>
        <a:bodyPr/>
        <a:lstStyle/>
        <a:p>
          <a:endParaRPr lang="ru-RU"/>
        </a:p>
      </dgm:t>
    </dgm:pt>
    <dgm:pt modelId="{22818275-5564-417C-9BC5-0E6A4DD51BC5}">
      <dgm:prSet phldrT="[Текст]"/>
      <dgm:spPr/>
      <dgm:t>
        <a:bodyPr/>
        <a:lstStyle/>
        <a:p>
          <a:r>
            <a:rPr lang="ru-RU" dirty="0"/>
            <a:t>одаренные дети</a:t>
          </a:r>
          <a:br>
            <a:rPr lang="ru-RU" dirty="0"/>
          </a:br>
          <a:endParaRPr lang="ru-RU" dirty="0"/>
        </a:p>
      </dgm:t>
    </dgm:pt>
    <dgm:pt modelId="{3CF20B57-2FCA-4B5D-9BE1-A7E2DAF0E568}" type="parTrans" cxnId="{E92CC802-503C-425D-BE81-C6C18A25665D}">
      <dgm:prSet/>
      <dgm:spPr/>
      <dgm:t>
        <a:bodyPr/>
        <a:lstStyle/>
        <a:p>
          <a:endParaRPr lang="ru-RU"/>
        </a:p>
      </dgm:t>
    </dgm:pt>
    <dgm:pt modelId="{19E2C12B-A0D9-41C8-AF06-85A45A78A21D}" type="sibTrans" cxnId="{E92CC802-503C-425D-BE81-C6C18A25665D}">
      <dgm:prSet/>
      <dgm:spPr/>
      <dgm:t>
        <a:bodyPr/>
        <a:lstStyle/>
        <a:p>
          <a:endParaRPr lang="ru-RU"/>
        </a:p>
      </dgm:t>
    </dgm:pt>
    <dgm:pt modelId="{3EDB3DC6-64AB-44B4-A803-29B76E2FBA14}" type="pres">
      <dgm:prSet presAssocID="{69C21957-A756-4197-814E-31A424BE15B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26E0D9-8165-4827-8749-F5CCF04021E5}" type="pres">
      <dgm:prSet presAssocID="{69C21957-A756-4197-814E-31A424BE15B6}" presName="radial" presStyleCnt="0">
        <dgm:presLayoutVars>
          <dgm:animLvl val="ctr"/>
        </dgm:presLayoutVars>
      </dgm:prSet>
      <dgm:spPr/>
    </dgm:pt>
    <dgm:pt modelId="{012A0A52-2E43-469B-9B3E-ECCB5C5FAC65}" type="pres">
      <dgm:prSet presAssocID="{BEF3901B-D129-49D2-92CC-0C96B4DADA8F}" presName="centerShape" presStyleLbl="vennNode1" presStyleIdx="0" presStyleCnt="7"/>
      <dgm:spPr/>
      <dgm:t>
        <a:bodyPr/>
        <a:lstStyle/>
        <a:p>
          <a:endParaRPr lang="ru-RU"/>
        </a:p>
      </dgm:t>
    </dgm:pt>
    <dgm:pt modelId="{56BBB864-B56C-49D9-8A0A-054FC06E34F4}" type="pres">
      <dgm:prSet presAssocID="{C8570755-D546-4DE1-9E72-B5A98D748CE1}" presName="node" presStyleLbl="vennNode1" presStyleIdx="1" presStyleCnt="7" custScaleX="97669" custScaleY="63776" custRadScaleRad="77744" custRadScaleInc="15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EEF2E3-E778-463B-812B-E33CF35CB46E}" type="pres">
      <dgm:prSet presAssocID="{B7ECB36A-F9D8-4F26-8C6E-02A59B950ECA}" presName="node" presStyleLbl="vennNode1" presStyleIdx="2" presStyleCnt="7" custScaleX="106554" custScaleY="74194" custRadScaleRad="90557" custRadScaleInc="98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792D31-EA2B-4585-B025-0CD2CC98B19C}" type="pres">
      <dgm:prSet presAssocID="{6DB57C7C-4D2F-407C-A10A-3E85E2EC6B82}" presName="node" presStyleLbl="vennNode1" presStyleIdx="3" presStyleCnt="7" custScaleX="103314" custScaleY="66283" custRadScaleRad="89483" custRadScaleInc="-79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C9E8B9-30CB-47B9-A109-0CEEB5D13890}" type="pres">
      <dgm:prSet presAssocID="{32C9BC98-BC89-4C52-BBD8-34B2961FA816}" presName="node" presStyleLbl="vennNode1" presStyleIdx="4" presStyleCnt="7" custScaleX="120016" custScaleY="58611" custRadScaleRad="80071" custRadScaleInc="-19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72A6CD-F632-43BB-A457-158A7C4CF917}" type="pres">
      <dgm:prSet presAssocID="{751B1C08-C5C7-4405-B1A9-7523D60A5951}" presName="node" presStyleLbl="vennNode1" presStyleIdx="5" presStyleCnt="7" custScaleX="111155" custScaleY="63820" custRadScaleRad="81575" custRadScaleInc="101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B6CBDD-E4D4-45EE-A9E2-3C3DCCD320E6}" type="pres">
      <dgm:prSet presAssocID="{22818275-5564-417C-9BC5-0E6A4DD51BC5}" presName="node" presStyleLbl="vennNode1" presStyleIdx="6" presStyleCnt="7" custScaleX="99876" custScaleY="58670" custRadScaleRad="81729" custRadScaleInc="-52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2F0A29-C540-4125-813A-C3D49474021B}" type="presOf" srcId="{69C21957-A756-4197-814E-31A424BE15B6}" destId="{3EDB3DC6-64AB-44B4-A803-29B76E2FBA14}" srcOrd="0" destOrd="0" presId="urn:microsoft.com/office/officeart/2005/8/layout/radial3"/>
    <dgm:cxn modelId="{1CC55D8A-E946-486D-8F49-53041132BA60}" type="presOf" srcId="{B7ECB36A-F9D8-4F26-8C6E-02A59B950ECA}" destId="{CDEEF2E3-E778-463B-812B-E33CF35CB46E}" srcOrd="0" destOrd="0" presId="urn:microsoft.com/office/officeart/2005/8/layout/radial3"/>
    <dgm:cxn modelId="{69CB8D36-2438-4AA9-A821-EC3C40621518}" type="presOf" srcId="{C8570755-D546-4DE1-9E72-B5A98D748CE1}" destId="{56BBB864-B56C-49D9-8A0A-054FC06E34F4}" srcOrd="0" destOrd="0" presId="urn:microsoft.com/office/officeart/2005/8/layout/radial3"/>
    <dgm:cxn modelId="{E2C68457-0005-4A02-907F-870BCAAA8618}" srcId="{BEF3901B-D129-49D2-92CC-0C96B4DADA8F}" destId="{C8570755-D546-4DE1-9E72-B5A98D748CE1}" srcOrd="0" destOrd="0" parTransId="{39C6815D-E93C-452E-AAFD-E7DBA2B2E2C6}" sibTransId="{593F6206-F524-42CD-8220-0959C0CD40CC}"/>
    <dgm:cxn modelId="{5B80A932-7B4D-4663-839D-872F6FC1B91E}" srcId="{BEF3901B-D129-49D2-92CC-0C96B4DADA8F}" destId="{B7ECB36A-F9D8-4F26-8C6E-02A59B950ECA}" srcOrd="1" destOrd="0" parTransId="{7408E3AF-B363-4E41-B46B-4B8940903A02}" sibTransId="{7F0A1D11-F773-4008-B1A3-437684AB6D83}"/>
    <dgm:cxn modelId="{41F3D4A0-53F5-45BC-B286-E5F087BC1966}" type="presOf" srcId="{32C9BC98-BC89-4C52-BBD8-34B2961FA816}" destId="{BFC9E8B9-30CB-47B9-A109-0CEEB5D13890}" srcOrd="0" destOrd="0" presId="urn:microsoft.com/office/officeart/2005/8/layout/radial3"/>
    <dgm:cxn modelId="{DEB46821-C4B9-413D-8801-D4E0365F8CEA}" type="presOf" srcId="{6DB57C7C-4D2F-407C-A10A-3E85E2EC6B82}" destId="{6E792D31-EA2B-4585-B025-0CD2CC98B19C}" srcOrd="0" destOrd="0" presId="urn:microsoft.com/office/officeart/2005/8/layout/radial3"/>
    <dgm:cxn modelId="{F91C4DCD-4CB8-4252-8CFE-2BE04AFC9C6C}" type="presOf" srcId="{751B1C08-C5C7-4405-B1A9-7523D60A5951}" destId="{9372A6CD-F632-43BB-A457-158A7C4CF917}" srcOrd="0" destOrd="0" presId="urn:microsoft.com/office/officeart/2005/8/layout/radial3"/>
    <dgm:cxn modelId="{E92CC802-503C-425D-BE81-C6C18A25665D}" srcId="{BEF3901B-D129-49D2-92CC-0C96B4DADA8F}" destId="{22818275-5564-417C-9BC5-0E6A4DD51BC5}" srcOrd="5" destOrd="0" parTransId="{3CF20B57-2FCA-4B5D-9BE1-A7E2DAF0E568}" sibTransId="{19E2C12B-A0D9-41C8-AF06-85A45A78A21D}"/>
    <dgm:cxn modelId="{6A0886A2-6E36-4444-B207-4CEF98D57B81}" srcId="{BEF3901B-D129-49D2-92CC-0C96B4DADA8F}" destId="{751B1C08-C5C7-4405-B1A9-7523D60A5951}" srcOrd="4" destOrd="0" parTransId="{8673D28A-0D0F-48B4-B85D-4506E47F5293}" sibTransId="{F527EE01-47E8-413B-A5CE-A92C86E91681}"/>
    <dgm:cxn modelId="{BAFE13F1-877D-4087-AA7A-15A8B6CD2EBF}" srcId="{69C21957-A756-4197-814E-31A424BE15B6}" destId="{BEF3901B-D129-49D2-92CC-0C96B4DADA8F}" srcOrd="0" destOrd="0" parTransId="{F8C5081B-D41E-4495-8A8E-C2BCACA5EFEA}" sibTransId="{69C93BC9-DAF4-401A-8CAC-AA1A5CEF86B3}"/>
    <dgm:cxn modelId="{39DC3E21-B60D-452B-8B6D-90976F557BD7}" srcId="{BEF3901B-D129-49D2-92CC-0C96B4DADA8F}" destId="{32C9BC98-BC89-4C52-BBD8-34B2961FA816}" srcOrd="3" destOrd="0" parTransId="{BE6BCBF5-163F-465B-B9B0-9DA5ADF49821}" sibTransId="{FF2D67DA-B031-4621-9253-124340D5A3F3}"/>
    <dgm:cxn modelId="{13BB2398-A02D-4BE7-BB29-3115C138C65D}" type="presOf" srcId="{22818275-5564-417C-9BC5-0E6A4DD51BC5}" destId="{62B6CBDD-E4D4-45EE-A9E2-3C3DCCD320E6}" srcOrd="0" destOrd="0" presId="urn:microsoft.com/office/officeart/2005/8/layout/radial3"/>
    <dgm:cxn modelId="{38AF5DE3-BF9F-48F0-9C27-2CC97FE64175}" srcId="{BEF3901B-D129-49D2-92CC-0C96B4DADA8F}" destId="{6DB57C7C-4D2F-407C-A10A-3E85E2EC6B82}" srcOrd="2" destOrd="0" parTransId="{E94E8626-35B9-459F-86B2-F7A5BE890B54}" sibTransId="{8122105F-D769-4CDD-9C79-59BF1551E47B}"/>
    <dgm:cxn modelId="{D50F0DF5-4227-4A24-BF9B-E7BB8DC28A6A}" type="presOf" srcId="{BEF3901B-D129-49D2-92CC-0C96B4DADA8F}" destId="{012A0A52-2E43-469B-9B3E-ECCB5C5FAC65}" srcOrd="0" destOrd="0" presId="urn:microsoft.com/office/officeart/2005/8/layout/radial3"/>
    <dgm:cxn modelId="{ADE4FC75-887A-4A5E-8DBC-92CF9F3A329C}" type="presParOf" srcId="{3EDB3DC6-64AB-44B4-A803-29B76E2FBA14}" destId="{ED26E0D9-8165-4827-8749-F5CCF04021E5}" srcOrd="0" destOrd="0" presId="urn:microsoft.com/office/officeart/2005/8/layout/radial3"/>
    <dgm:cxn modelId="{201923A3-EC54-4F3E-ABF1-86C6814BA3F2}" type="presParOf" srcId="{ED26E0D9-8165-4827-8749-F5CCF04021E5}" destId="{012A0A52-2E43-469B-9B3E-ECCB5C5FAC65}" srcOrd="0" destOrd="0" presId="urn:microsoft.com/office/officeart/2005/8/layout/radial3"/>
    <dgm:cxn modelId="{C4C44458-F603-478B-9C86-733CE3381E80}" type="presParOf" srcId="{ED26E0D9-8165-4827-8749-F5CCF04021E5}" destId="{56BBB864-B56C-49D9-8A0A-054FC06E34F4}" srcOrd="1" destOrd="0" presId="urn:microsoft.com/office/officeart/2005/8/layout/radial3"/>
    <dgm:cxn modelId="{04C79F3F-963C-4704-9C02-A9D73201F8A4}" type="presParOf" srcId="{ED26E0D9-8165-4827-8749-F5CCF04021E5}" destId="{CDEEF2E3-E778-463B-812B-E33CF35CB46E}" srcOrd="2" destOrd="0" presId="urn:microsoft.com/office/officeart/2005/8/layout/radial3"/>
    <dgm:cxn modelId="{ADC7D2F5-67CA-4825-BC04-67E95D43789B}" type="presParOf" srcId="{ED26E0D9-8165-4827-8749-F5CCF04021E5}" destId="{6E792D31-EA2B-4585-B025-0CD2CC98B19C}" srcOrd="3" destOrd="0" presId="urn:microsoft.com/office/officeart/2005/8/layout/radial3"/>
    <dgm:cxn modelId="{F02C7F6F-1CF2-4E27-97B4-2C9F2914BB13}" type="presParOf" srcId="{ED26E0D9-8165-4827-8749-F5CCF04021E5}" destId="{BFC9E8B9-30CB-47B9-A109-0CEEB5D13890}" srcOrd="4" destOrd="0" presId="urn:microsoft.com/office/officeart/2005/8/layout/radial3"/>
    <dgm:cxn modelId="{67FF6E02-E78F-4DFE-A34A-277936AE824B}" type="presParOf" srcId="{ED26E0D9-8165-4827-8749-F5CCF04021E5}" destId="{9372A6CD-F632-43BB-A457-158A7C4CF917}" srcOrd="5" destOrd="0" presId="urn:microsoft.com/office/officeart/2005/8/layout/radial3"/>
    <dgm:cxn modelId="{682E85A7-5189-4DF8-8D5A-5DDD3DDC2F48}" type="presParOf" srcId="{ED26E0D9-8165-4827-8749-F5CCF04021E5}" destId="{62B6CBDD-E4D4-45EE-A9E2-3C3DCCD320E6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E71B4E-46A2-4158-8300-3291438372DB}" type="doc">
      <dgm:prSet loTypeId="urn:microsoft.com/office/officeart/2005/8/layout/vList4#1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FD630E3-FF52-45E0-B051-1243FE0A92F5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Основная образовательная программа дошкольного образования на 2017-2023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г.г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http://uzlovaya5.russia-sad.ru/download/245280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C2316CD0-1745-4CE9-B9A6-BA7BA497A71F}" type="parTrans" cxnId="{D2905557-03C6-44E8-93BB-E2CD5235B487}">
      <dgm:prSet/>
      <dgm:spPr/>
      <dgm:t>
        <a:bodyPr/>
        <a:lstStyle/>
        <a:p>
          <a:endParaRPr lang="ru-RU"/>
        </a:p>
      </dgm:t>
    </dgm:pt>
    <dgm:pt modelId="{38BE8509-2B60-46B6-BB75-0C53927D89AA}" type="sibTrans" cxnId="{D2905557-03C6-44E8-93BB-E2CD5235B487}">
      <dgm:prSet/>
      <dgm:spPr/>
      <dgm:t>
        <a:bodyPr/>
        <a:lstStyle/>
        <a:p>
          <a:endParaRPr lang="ru-RU"/>
        </a:p>
      </dgm:t>
    </dgm:pt>
    <dgm:pt modelId="{DDC86E22-156E-43DF-8276-3A77C350BC90}">
      <dgm:prSet phldrT="[Текст]" custT="1"/>
      <dgm:spPr/>
      <dgm:t>
        <a:bodyPr/>
        <a:lstStyle/>
        <a:p>
          <a:r>
            <a:rPr lang="ru-RU" sz="1800">
              <a:latin typeface="Times New Roman" panose="02020603050405020304" pitchFamily="18" charset="0"/>
              <a:cs typeface="Times New Roman" panose="02020603050405020304" pitchFamily="18" charset="0"/>
            </a:rPr>
            <a:t>Рабочая программа воспитания</a:t>
          </a:r>
        </a:p>
        <a:p>
          <a:r>
            <a:rPr lang="en-US" sz="180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2"/>
            </a:rPr>
            <a:t>http://uzlovaya5.russia-sad.ru/download/253709</a:t>
          </a:r>
          <a:r>
            <a:rPr lang="ru-RU" sz="18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900"/>
            <a:t> </a:t>
          </a:r>
          <a:endParaRPr lang="ru-RU" sz="1900" dirty="0"/>
        </a:p>
      </dgm:t>
    </dgm:pt>
    <dgm:pt modelId="{097F0C4B-A608-47D4-9002-667ABDE5ECC2}" type="parTrans" cxnId="{F16FF3B0-FC85-4256-8358-1F57966454B4}">
      <dgm:prSet/>
      <dgm:spPr/>
      <dgm:t>
        <a:bodyPr/>
        <a:lstStyle/>
        <a:p>
          <a:endParaRPr lang="ru-RU"/>
        </a:p>
      </dgm:t>
    </dgm:pt>
    <dgm:pt modelId="{275DA82D-6B10-43FC-95B7-D12836040F9B}" type="sibTrans" cxnId="{F16FF3B0-FC85-4256-8358-1F57966454B4}">
      <dgm:prSet/>
      <dgm:spPr/>
      <dgm:t>
        <a:bodyPr/>
        <a:lstStyle/>
        <a:p>
          <a:endParaRPr lang="ru-RU"/>
        </a:p>
      </dgm:t>
    </dgm:pt>
    <dgm:pt modelId="{17F0C5C4-11A5-4D22-9099-932DADDC58A8}">
      <dgm:prSet phldrT="[Текст]" custT="1"/>
      <dgm:spPr/>
      <dgm:t>
        <a:bodyPr/>
        <a:lstStyle/>
        <a:p>
          <a:r>
            <a:rPr lang="ru-RU" sz="1800">
              <a:latin typeface="Times New Roman" panose="02020603050405020304" pitchFamily="18" charset="0"/>
              <a:cs typeface="Times New Roman" panose="02020603050405020304" pitchFamily="18" charset="0"/>
            </a:rPr>
            <a:t>Программа развития  «Гармония здоровья и развития» на 2021-2025 г.г.</a:t>
          </a:r>
        </a:p>
        <a:p>
          <a:r>
            <a:rPr lang="en-US" sz="180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3"/>
            </a:rPr>
            <a:t>http://uzlovaya5.russia-sad.ru/download/245286</a:t>
          </a:r>
          <a:r>
            <a:rPr lang="ru-RU" sz="18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494084-D680-4072-8A49-995B1A96FC25}" type="parTrans" cxnId="{57E57EDB-D8B9-4639-9446-BDFB079479E2}">
      <dgm:prSet/>
      <dgm:spPr/>
      <dgm:t>
        <a:bodyPr/>
        <a:lstStyle/>
        <a:p>
          <a:endParaRPr lang="ru-RU"/>
        </a:p>
      </dgm:t>
    </dgm:pt>
    <dgm:pt modelId="{891188D3-7B55-4EEC-9FEA-C063D29BDAAC}" type="sibTrans" cxnId="{57E57EDB-D8B9-4639-9446-BDFB079479E2}">
      <dgm:prSet/>
      <dgm:spPr/>
      <dgm:t>
        <a:bodyPr/>
        <a:lstStyle/>
        <a:p>
          <a:endParaRPr lang="ru-RU"/>
        </a:p>
      </dgm:t>
    </dgm:pt>
    <dgm:pt modelId="{E0A2D87E-E07D-472C-ACAF-858E94EF538D}" type="pres">
      <dgm:prSet presAssocID="{F2E71B4E-46A2-4158-8300-3291438372D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0E2F98-4DDA-4796-B23B-73B33FDE2F98}" type="pres">
      <dgm:prSet presAssocID="{AFD630E3-FF52-45E0-B051-1243FE0A92F5}" presName="comp" presStyleCnt="0"/>
      <dgm:spPr/>
    </dgm:pt>
    <dgm:pt modelId="{BF18F10C-E040-4CA0-839D-0A5E7D3B4DB6}" type="pres">
      <dgm:prSet presAssocID="{AFD630E3-FF52-45E0-B051-1243FE0A92F5}" presName="box" presStyleLbl="node1" presStyleIdx="0" presStyleCnt="3"/>
      <dgm:spPr/>
      <dgm:t>
        <a:bodyPr/>
        <a:lstStyle/>
        <a:p>
          <a:endParaRPr lang="ru-RU"/>
        </a:p>
      </dgm:t>
    </dgm:pt>
    <dgm:pt modelId="{7F891A70-FEE1-480B-A8E2-96BF93BF5AC2}" type="pres">
      <dgm:prSet presAssocID="{AFD630E3-FF52-45E0-B051-1243FE0A92F5}" presName="img" presStyleLbl="fgImgPlace1" presStyleIdx="0" presStyleCnt="3" custScaleX="64719" custScaleY="132814" custLinFactNeighborX="-25902" custLinFactNeighborY="266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1913CDC0-668A-43D4-BC75-D803B1A309B0}" type="pres">
      <dgm:prSet presAssocID="{AFD630E3-FF52-45E0-B051-1243FE0A92F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05AC3A-C82B-4D25-BD43-6D18A2A8EC71}" type="pres">
      <dgm:prSet presAssocID="{38BE8509-2B60-46B6-BB75-0C53927D89AA}" presName="spacer" presStyleCnt="0"/>
      <dgm:spPr/>
    </dgm:pt>
    <dgm:pt modelId="{FA1B1FE3-04C9-47D8-89E9-1C16E614FFFA}" type="pres">
      <dgm:prSet presAssocID="{DDC86E22-156E-43DF-8276-3A77C350BC90}" presName="comp" presStyleCnt="0"/>
      <dgm:spPr/>
    </dgm:pt>
    <dgm:pt modelId="{D787A990-A613-459C-ABAF-AD0703F91492}" type="pres">
      <dgm:prSet presAssocID="{DDC86E22-156E-43DF-8276-3A77C350BC90}" presName="box" presStyleLbl="node1" presStyleIdx="1" presStyleCnt="3"/>
      <dgm:spPr/>
      <dgm:t>
        <a:bodyPr/>
        <a:lstStyle/>
        <a:p>
          <a:endParaRPr lang="ru-RU"/>
        </a:p>
      </dgm:t>
    </dgm:pt>
    <dgm:pt modelId="{1C29B5A7-DD92-4329-8E34-80E4424EBFB9}" type="pres">
      <dgm:prSet presAssocID="{DDC86E22-156E-43DF-8276-3A77C350BC90}" presName="img" presStyleLbl="fgImgPlace1" presStyleIdx="1" presStyleCnt="3" custScaleX="66928" custScaleY="121276" custLinFactNeighborX="-27646" custLinFactNeighborY="531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CF7628EE-F8C1-44C1-8A9D-154F85742B3C}" type="pres">
      <dgm:prSet presAssocID="{DDC86E22-156E-43DF-8276-3A77C350BC9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8933A3-D31D-4B9F-9F59-8D7156955D22}" type="pres">
      <dgm:prSet presAssocID="{275DA82D-6B10-43FC-95B7-D12836040F9B}" presName="spacer" presStyleCnt="0"/>
      <dgm:spPr/>
    </dgm:pt>
    <dgm:pt modelId="{48177956-47F2-4738-A43A-90F7FC3726E6}" type="pres">
      <dgm:prSet presAssocID="{17F0C5C4-11A5-4D22-9099-932DADDC58A8}" presName="comp" presStyleCnt="0"/>
      <dgm:spPr/>
    </dgm:pt>
    <dgm:pt modelId="{A56AEE8D-C37F-4348-91FF-12E1CC6A4B5E}" type="pres">
      <dgm:prSet presAssocID="{17F0C5C4-11A5-4D22-9099-932DADDC58A8}" presName="box" presStyleLbl="node1" presStyleIdx="2" presStyleCnt="3"/>
      <dgm:spPr/>
      <dgm:t>
        <a:bodyPr/>
        <a:lstStyle/>
        <a:p>
          <a:endParaRPr lang="ru-RU"/>
        </a:p>
      </dgm:t>
    </dgm:pt>
    <dgm:pt modelId="{8993716E-CA54-4823-ADD4-0545665E14F2}" type="pres">
      <dgm:prSet presAssocID="{17F0C5C4-11A5-4D22-9099-932DADDC58A8}" presName="img" presStyleLbl="fgImgPlace1" presStyleIdx="2" presStyleCnt="3" custScaleX="66971" custScaleY="125196" custLinFactNeighborX="-27028" custLinFactNeighborY="0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68B2640-3F6B-4AE0-A9E1-A9439F96E87C}" type="pres">
      <dgm:prSet presAssocID="{17F0C5C4-11A5-4D22-9099-932DADDC58A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8F275F-F97E-4D92-A35C-6A97FE44257D}" type="presOf" srcId="{17F0C5C4-11A5-4D22-9099-932DADDC58A8}" destId="{F68B2640-3F6B-4AE0-A9E1-A9439F96E87C}" srcOrd="1" destOrd="0" presId="urn:microsoft.com/office/officeart/2005/8/layout/vList4#1"/>
    <dgm:cxn modelId="{CD88D8F1-17B6-4B43-98D8-FA8AEADAC33E}" type="presOf" srcId="{17F0C5C4-11A5-4D22-9099-932DADDC58A8}" destId="{A56AEE8D-C37F-4348-91FF-12E1CC6A4B5E}" srcOrd="0" destOrd="0" presId="urn:microsoft.com/office/officeart/2005/8/layout/vList4#1"/>
    <dgm:cxn modelId="{F16FF3B0-FC85-4256-8358-1F57966454B4}" srcId="{F2E71B4E-46A2-4158-8300-3291438372DB}" destId="{DDC86E22-156E-43DF-8276-3A77C350BC90}" srcOrd="1" destOrd="0" parTransId="{097F0C4B-A608-47D4-9002-667ABDE5ECC2}" sibTransId="{275DA82D-6B10-43FC-95B7-D12836040F9B}"/>
    <dgm:cxn modelId="{D6F2444C-D14C-4CBF-81CE-60074D2E75AD}" type="presOf" srcId="{AFD630E3-FF52-45E0-B051-1243FE0A92F5}" destId="{BF18F10C-E040-4CA0-839D-0A5E7D3B4DB6}" srcOrd="0" destOrd="0" presId="urn:microsoft.com/office/officeart/2005/8/layout/vList4#1"/>
    <dgm:cxn modelId="{57E57EDB-D8B9-4639-9446-BDFB079479E2}" srcId="{F2E71B4E-46A2-4158-8300-3291438372DB}" destId="{17F0C5C4-11A5-4D22-9099-932DADDC58A8}" srcOrd="2" destOrd="0" parTransId="{4D494084-D680-4072-8A49-995B1A96FC25}" sibTransId="{891188D3-7B55-4EEC-9FEA-C063D29BDAAC}"/>
    <dgm:cxn modelId="{D2905557-03C6-44E8-93BB-E2CD5235B487}" srcId="{F2E71B4E-46A2-4158-8300-3291438372DB}" destId="{AFD630E3-FF52-45E0-B051-1243FE0A92F5}" srcOrd="0" destOrd="0" parTransId="{C2316CD0-1745-4CE9-B9A6-BA7BA497A71F}" sibTransId="{38BE8509-2B60-46B6-BB75-0C53927D89AA}"/>
    <dgm:cxn modelId="{2FA14446-8309-4127-AF4F-ECC899AC18D8}" type="presOf" srcId="{F2E71B4E-46A2-4158-8300-3291438372DB}" destId="{E0A2D87E-E07D-472C-ACAF-858E94EF538D}" srcOrd="0" destOrd="0" presId="urn:microsoft.com/office/officeart/2005/8/layout/vList4#1"/>
    <dgm:cxn modelId="{BD9A8679-194F-46F5-BD02-F509029E4182}" type="presOf" srcId="{AFD630E3-FF52-45E0-B051-1243FE0A92F5}" destId="{1913CDC0-668A-43D4-BC75-D803B1A309B0}" srcOrd="1" destOrd="0" presId="urn:microsoft.com/office/officeart/2005/8/layout/vList4#1"/>
    <dgm:cxn modelId="{AA1BB209-F5EB-4B3F-878B-D01850CA1A95}" type="presOf" srcId="{DDC86E22-156E-43DF-8276-3A77C350BC90}" destId="{D787A990-A613-459C-ABAF-AD0703F91492}" srcOrd="0" destOrd="0" presId="urn:microsoft.com/office/officeart/2005/8/layout/vList4#1"/>
    <dgm:cxn modelId="{0B958892-FBBC-4CE5-8C57-51E3E6E57B09}" type="presOf" srcId="{DDC86E22-156E-43DF-8276-3A77C350BC90}" destId="{CF7628EE-F8C1-44C1-8A9D-154F85742B3C}" srcOrd="1" destOrd="0" presId="urn:microsoft.com/office/officeart/2005/8/layout/vList4#1"/>
    <dgm:cxn modelId="{895DC316-EACB-4A04-A168-C6D0AAAB4D5C}" type="presParOf" srcId="{E0A2D87E-E07D-472C-ACAF-858E94EF538D}" destId="{C50E2F98-4DDA-4796-B23B-73B33FDE2F98}" srcOrd="0" destOrd="0" presId="urn:microsoft.com/office/officeart/2005/8/layout/vList4#1"/>
    <dgm:cxn modelId="{F23DEA8F-94D6-494A-AE7F-1FB689426739}" type="presParOf" srcId="{C50E2F98-4DDA-4796-B23B-73B33FDE2F98}" destId="{BF18F10C-E040-4CA0-839D-0A5E7D3B4DB6}" srcOrd="0" destOrd="0" presId="urn:microsoft.com/office/officeart/2005/8/layout/vList4#1"/>
    <dgm:cxn modelId="{D4F66C10-D31F-45B5-9A7A-A8CC8B7EEE22}" type="presParOf" srcId="{C50E2F98-4DDA-4796-B23B-73B33FDE2F98}" destId="{7F891A70-FEE1-480B-A8E2-96BF93BF5AC2}" srcOrd="1" destOrd="0" presId="urn:microsoft.com/office/officeart/2005/8/layout/vList4#1"/>
    <dgm:cxn modelId="{B997BA73-9443-45AB-B6CC-FCBE1218F83F}" type="presParOf" srcId="{C50E2F98-4DDA-4796-B23B-73B33FDE2F98}" destId="{1913CDC0-668A-43D4-BC75-D803B1A309B0}" srcOrd="2" destOrd="0" presId="urn:microsoft.com/office/officeart/2005/8/layout/vList4#1"/>
    <dgm:cxn modelId="{10ABC0AA-3FD3-4B3C-BEEE-41779B859AAD}" type="presParOf" srcId="{E0A2D87E-E07D-472C-ACAF-858E94EF538D}" destId="{D305AC3A-C82B-4D25-BD43-6D18A2A8EC71}" srcOrd="1" destOrd="0" presId="urn:microsoft.com/office/officeart/2005/8/layout/vList4#1"/>
    <dgm:cxn modelId="{2758E0BA-C38F-4F12-A158-A6509EF628A0}" type="presParOf" srcId="{E0A2D87E-E07D-472C-ACAF-858E94EF538D}" destId="{FA1B1FE3-04C9-47D8-89E9-1C16E614FFFA}" srcOrd="2" destOrd="0" presId="urn:microsoft.com/office/officeart/2005/8/layout/vList4#1"/>
    <dgm:cxn modelId="{D80CE4C4-51B5-451F-B9F7-90AC8E4B67B5}" type="presParOf" srcId="{FA1B1FE3-04C9-47D8-89E9-1C16E614FFFA}" destId="{D787A990-A613-459C-ABAF-AD0703F91492}" srcOrd="0" destOrd="0" presId="urn:microsoft.com/office/officeart/2005/8/layout/vList4#1"/>
    <dgm:cxn modelId="{4F83B34D-6EFB-4E2B-B2CA-28886DC1E52A}" type="presParOf" srcId="{FA1B1FE3-04C9-47D8-89E9-1C16E614FFFA}" destId="{1C29B5A7-DD92-4329-8E34-80E4424EBFB9}" srcOrd="1" destOrd="0" presId="urn:microsoft.com/office/officeart/2005/8/layout/vList4#1"/>
    <dgm:cxn modelId="{E6E95C3F-758B-4F81-A428-1198F94E58CE}" type="presParOf" srcId="{FA1B1FE3-04C9-47D8-89E9-1C16E614FFFA}" destId="{CF7628EE-F8C1-44C1-8A9D-154F85742B3C}" srcOrd="2" destOrd="0" presId="urn:microsoft.com/office/officeart/2005/8/layout/vList4#1"/>
    <dgm:cxn modelId="{CEF63BC6-9D58-4117-B043-976ED9373263}" type="presParOf" srcId="{E0A2D87E-E07D-472C-ACAF-858E94EF538D}" destId="{568933A3-D31D-4B9F-9F59-8D7156955D22}" srcOrd="3" destOrd="0" presId="urn:microsoft.com/office/officeart/2005/8/layout/vList4#1"/>
    <dgm:cxn modelId="{9C8B03C7-76A1-48F3-8214-FE6A5B7EBE16}" type="presParOf" srcId="{E0A2D87E-E07D-472C-ACAF-858E94EF538D}" destId="{48177956-47F2-4738-A43A-90F7FC3726E6}" srcOrd="4" destOrd="0" presId="urn:microsoft.com/office/officeart/2005/8/layout/vList4#1"/>
    <dgm:cxn modelId="{5CD4189B-0E8B-4BA3-8A17-5C0DAF265625}" type="presParOf" srcId="{48177956-47F2-4738-A43A-90F7FC3726E6}" destId="{A56AEE8D-C37F-4348-91FF-12E1CC6A4B5E}" srcOrd="0" destOrd="0" presId="urn:microsoft.com/office/officeart/2005/8/layout/vList4#1"/>
    <dgm:cxn modelId="{EBF27770-36B6-4E3B-8473-D22019516EB6}" type="presParOf" srcId="{48177956-47F2-4738-A43A-90F7FC3726E6}" destId="{8993716E-CA54-4823-ADD4-0545665E14F2}" srcOrd="1" destOrd="0" presId="urn:microsoft.com/office/officeart/2005/8/layout/vList4#1"/>
    <dgm:cxn modelId="{B059FB2E-7535-439E-9502-A53FE6DC5C08}" type="presParOf" srcId="{48177956-47F2-4738-A43A-90F7FC3726E6}" destId="{F68B2640-3F6B-4AE0-A9E1-A9439F96E87C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600B17-992B-45A6-86BF-A598A10522FD}" type="doc">
      <dgm:prSet loTypeId="urn:microsoft.com/office/officeart/2005/8/layout/vList4#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30AD0BDF-B769-4B5F-8BF3-7E380FF9CC78}">
      <dgm:prSet phldrT="[Текст]" custT="1"/>
      <dgm:spPr/>
      <dgm:t>
        <a:bodyPr/>
        <a:lstStyle/>
        <a:p>
          <a:r>
            <a:rPr lang="ru-RU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АОПДО для детей с ЗПР на </a:t>
          </a:r>
          <a:r>
            <a:rPr lang="ru-RU" sz="1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2022-2025 </a:t>
          </a:r>
          <a:r>
            <a:rPr lang="ru-RU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г.г.</a:t>
          </a:r>
        </a:p>
        <a:p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http://uzlovaya5.russia-sad.ru/download/280415</a:t>
          </a:r>
          <a:r>
            <a:rPr lang="ru-RU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67B760DD-5C7A-4B92-AA8C-5AB5CBEB8456}" type="parTrans" cxnId="{B9A53C8F-E3A9-4E65-AD54-EB03828AD050}">
      <dgm:prSet/>
      <dgm:spPr/>
      <dgm:t>
        <a:bodyPr/>
        <a:lstStyle/>
        <a:p>
          <a:endParaRPr lang="ru-RU"/>
        </a:p>
      </dgm:t>
    </dgm:pt>
    <dgm:pt modelId="{112CD94F-20B9-497F-8F0E-EF8B1ECCFFCB}" type="sibTrans" cxnId="{B9A53C8F-E3A9-4E65-AD54-EB03828AD050}">
      <dgm:prSet/>
      <dgm:spPr/>
      <dgm:t>
        <a:bodyPr/>
        <a:lstStyle/>
        <a:p>
          <a:endParaRPr lang="ru-RU"/>
        </a:p>
      </dgm:t>
    </dgm:pt>
    <dgm:pt modelId="{229EEEFD-ED0C-41DD-83EC-662148C402EC}">
      <dgm:prSet phldrT="[Текст]" custT="1"/>
      <dgm:spPr/>
      <dgm:t>
        <a:bodyPr/>
        <a:lstStyle/>
        <a:p>
          <a:r>
            <a:rPr lang="ru-RU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АОПДО для детей с нарушениями речи на </a:t>
          </a:r>
          <a:r>
            <a:rPr lang="ru-RU" sz="1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ru-RU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1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2024 </a:t>
          </a:r>
          <a:r>
            <a:rPr lang="ru-RU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г.г.</a:t>
          </a:r>
        </a:p>
        <a:p>
          <a:r>
            <a:rPr lang="en-U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2"/>
            </a:rPr>
            <a:t>http://uzlovaya5.russia-sad.ru/download/245281</a:t>
          </a:r>
          <a:r>
            <a:rPr lang="ru-RU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900" b="1" dirty="0">
            <a:solidFill>
              <a:schemeClr val="tx1"/>
            </a:solidFill>
          </a:endParaRPr>
        </a:p>
      </dgm:t>
    </dgm:pt>
    <dgm:pt modelId="{DD081552-D973-4726-B3A4-8BA26CC13F75}" type="parTrans" cxnId="{8C7C2A71-8FF5-4AA2-9FB5-DE62093BD4FD}">
      <dgm:prSet/>
      <dgm:spPr/>
      <dgm:t>
        <a:bodyPr/>
        <a:lstStyle/>
        <a:p>
          <a:endParaRPr lang="ru-RU"/>
        </a:p>
      </dgm:t>
    </dgm:pt>
    <dgm:pt modelId="{AC7E824F-2703-4A1F-9FBF-C824C963411E}" type="sibTrans" cxnId="{8C7C2A71-8FF5-4AA2-9FB5-DE62093BD4FD}">
      <dgm:prSet/>
      <dgm:spPr/>
      <dgm:t>
        <a:bodyPr/>
        <a:lstStyle/>
        <a:p>
          <a:endParaRPr lang="ru-RU"/>
        </a:p>
      </dgm:t>
    </dgm:pt>
    <dgm:pt modelId="{A1664E06-0FCE-41A1-B618-54780DF75BC4}" type="pres">
      <dgm:prSet presAssocID="{D3600B17-992B-45A6-86BF-A598A10522F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D25673-340D-4F9C-BF8F-6A0430C32A7D}" type="pres">
      <dgm:prSet presAssocID="{30AD0BDF-B769-4B5F-8BF3-7E380FF9CC78}" presName="comp" presStyleCnt="0"/>
      <dgm:spPr/>
    </dgm:pt>
    <dgm:pt modelId="{5C70C76B-6E2F-42BC-9F63-F8B09D789B7D}" type="pres">
      <dgm:prSet presAssocID="{30AD0BDF-B769-4B5F-8BF3-7E380FF9CC78}" presName="box" presStyleLbl="node1" presStyleIdx="0" presStyleCnt="2" custScaleY="140618" custLinFactNeighborY="-23339"/>
      <dgm:spPr/>
      <dgm:t>
        <a:bodyPr/>
        <a:lstStyle/>
        <a:p>
          <a:endParaRPr lang="ru-RU"/>
        </a:p>
      </dgm:t>
    </dgm:pt>
    <dgm:pt modelId="{355DE67E-41B9-4F82-BD51-9D091FD514FC}" type="pres">
      <dgm:prSet presAssocID="{30AD0BDF-B769-4B5F-8BF3-7E380FF9CC78}" presName="img" presStyleLbl="fgImgPlace1" presStyleIdx="0" presStyleCnt="2" custScaleX="66400" custScaleY="162802" custLinFactNeighborX="-30685" custLinFactNeighborY="-2777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C33AC29-635D-4FDD-AD2C-2813D0D907CE}" type="pres">
      <dgm:prSet presAssocID="{30AD0BDF-B769-4B5F-8BF3-7E380FF9CC78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823BD2-27F5-42B9-AE61-AC6294E996BC}" type="pres">
      <dgm:prSet presAssocID="{112CD94F-20B9-497F-8F0E-EF8B1ECCFFCB}" presName="spacer" presStyleCnt="0"/>
      <dgm:spPr/>
    </dgm:pt>
    <dgm:pt modelId="{2442A0E6-BBD4-486E-9915-AB4C651A6935}" type="pres">
      <dgm:prSet presAssocID="{229EEEFD-ED0C-41DD-83EC-662148C402EC}" presName="comp" presStyleCnt="0"/>
      <dgm:spPr/>
    </dgm:pt>
    <dgm:pt modelId="{C45DC6EB-A925-40BA-9CBC-06E0DA098DD7}" type="pres">
      <dgm:prSet presAssocID="{229EEEFD-ED0C-41DD-83EC-662148C402EC}" presName="box" presStyleLbl="node1" presStyleIdx="1" presStyleCnt="2"/>
      <dgm:spPr/>
      <dgm:t>
        <a:bodyPr/>
        <a:lstStyle/>
        <a:p>
          <a:endParaRPr lang="ru-RU"/>
        </a:p>
      </dgm:t>
    </dgm:pt>
    <dgm:pt modelId="{8ED5076F-5AC4-442F-9A5C-7E1E88239700}" type="pres">
      <dgm:prSet presAssocID="{229EEEFD-ED0C-41DD-83EC-662148C402EC}" presName="img" presStyleLbl="fgImgPlace1" presStyleIdx="1" presStyleCnt="2" custScaleX="64974" custScaleY="121609" custLinFactNeighborX="-25508" custLinFactNeighborY="452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1A1C844-3D22-478C-865C-C09F64AED56E}" type="pres">
      <dgm:prSet presAssocID="{229EEEFD-ED0C-41DD-83EC-662148C402EC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7C2A71-8FF5-4AA2-9FB5-DE62093BD4FD}" srcId="{D3600B17-992B-45A6-86BF-A598A10522FD}" destId="{229EEEFD-ED0C-41DD-83EC-662148C402EC}" srcOrd="1" destOrd="0" parTransId="{DD081552-D973-4726-B3A4-8BA26CC13F75}" sibTransId="{AC7E824F-2703-4A1F-9FBF-C824C963411E}"/>
    <dgm:cxn modelId="{22450934-0A8B-4286-A623-8326FAF99E39}" type="presOf" srcId="{229EEEFD-ED0C-41DD-83EC-662148C402EC}" destId="{61A1C844-3D22-478C-865C-C09F64AED56E}" srcOrd="1" destOrd="0" presId="urn:microsoft.com/office/officeart/2005/8/layout/vList4#2"/>
    <dgm:cxn modelId="{B9A53C8F-E3A9-4E65-AD54-EB03828AD050}" srcId="{D3600B17-992B-45A6-86BF-A598A10522FD}" destId="{30AD0BDF-B769-4B5F-8BF3-7E380FF9CC78}" srcOrd="0" destOrd="0" parTransId="{67B760DD-5C7A-4B92-AA8C-5AB5CBEB8456}" sibTransId="{112CD94F-20B9-497F-8F0E-EF8B1ECCFFCB}"/>
    <dgm:cxn modelId="{9A56393D-3EB3-46E4-8EAD-0BFAEB6317F4}" type="presOf" srcId="{30AD0BDF-B769-4B5F-8BF3-7E380FF9CC78}" destId="{6C33AC29-635D-4FDD-AD2C-2813D0D907CE}" srcOrd="1" destOrd="0" presId="urn:microsoft.com/office/officeart/2005/8/layout/vList4#2"/>
    <dgm:cxn modelId="{7808C7F1-7174-470F-8BCB-D7CBCB5A07CE}" type="presOf" srcId="{D3600B17-992B-45A6-86BF-A598A10522FD}" destId="{A1664E06-0FCE-41A1-B618-54780DF75BC4}" srcOrd="0" destOrd="0" presId="urn:microsoft.com/office/officeart/2005/8/layout/vList4#2"/>
    <dgm:cxn modelId="{DD47386C-B2F4-4DBA-89FD-BB0491BB0A18}" type="presOf" srcId="{30AD0BDF-B769-4B5F-8BF3-7E380FF9CC78}" destId="{5C70C76B-6E2F-42BC-9F63-F8B09D789B7D}" srcOrd="0" destOrd="0" presId="urn:microsoft.com/office/officeart/2005/8/layout/vList4#2"/>
    <dgm:cxn modelId="{7B725B9A-8EB6-49AC-9021-D16F35FF7624}" type="presOf" srcId="{229EEEFD-ED0C-41DD-83EC-662148C402EC}" destId="{C45DC6EB-A925-40BA-9CBC-06E0DA098DD7}" srcOrd="0" destOrd="0" presId="urn:microsoft.com/office/officeart/2005/8/layout/vList4#2"/>
    <dgm:cxn modelId="{F3D7F590-1166-4C67-9F9B-00874331898B}" type="presParOf" srcId="{A1664E06-0FCE-41A1-B618-54780DF75BC4}" destId="{17D25673-340D-4F9C-BF8F-6A0430C32A7D}" srcOrd="0" destOrd="0" presId="urn:microsoft.com/office/officeart/2005/8/layout/vList4#2"/>
    <dgm:cxn modelId="{8C31ED8E-01DF-4103-8B6D-B5097F06DFF7}" type="presParOf" srcId="{17D25673-340D-4F9C-BF8F-6A0430C32A7D}" destId="{5C70C76B-6E2F-42BC-9F63-F8B09D789B7D}" srcOrd="0" destOrd="0" presId="urn:microsoft.com/office/officeart/2005/8/layout/vList4#2"/>
    <dgm:cxn modelId="{08B80C3B-6299-46A7-B79D-6860E3C9976F}" type="presParOf" srcId="{17D25673-340D-4F9C-BF8F-6A0430C32A7D}" destId="{355DE67E-41B9-4F82-BD51-9D091FD514FC}" srcOrd="1" destOrd="0" presId="urn:microsoft.com/office/officeart/2005/8/layout/vList4#2"/>
    <dgm:cxn modelId="{03379F10-386C-4791-9191-323DC0D161B1}" type="presParOf" srcId="{17D25673-340D-4F9C-BF8F-6A0430C32A7D}" destId="{6C33AC29-635D-4FDD-AD2C-2813D0D907CE}" srcOrd="2" destOrd="0" presId="urn:microsoft.com/office/officeart/2005/8/layout/vList4#2"/>
    <dgm:cxn modelId="{C1F30BD5-F98F-4BF6-83CD-288FC9BE3982}" type="presParOf" srcId="{A1664E06-0FCE-41A1-B618-54780DF75BC4}" destId="{2C823BD2-27F5-42B9-AE61-AC6294E996BC}" srcOrd="1" destOrd="0" presId="urn:microsoft.com/office/officeart/2005/8/layout/vList4#2"/>
    <dgm:cxn modelId="{B2E69757-B149-4272-A16F-0ED115BA2CA9}" type="presParOf" srcId="{A1664E06-0FCE-41A1-B618-54780DF75BC4}" destId="{2442A0E6-BBD4-486E-9915-AB4C651A6935}" srcOrd="2" destOrd="0" presId="urn:microsoft.com/office/officeart/2005/8/layout/vList4#2"/>
    <dgm:cxn modelId="{6F1FA350-F4D9-4852-9E48-40FE8397A2FF}" type="presParOf" srcId="{2442A0E6-BBD4-486E-9915-AB4C651A6935}" destId="{C45DC6EB-A925-40BA-9CBC-06E0DA098DD7}" srcOrd="0" destOrd="0" presId="urn:microsoft.com/office/officeart/2005/8/layout/vList4#2"/>
    <dgm:cxn modelId="{F6B0016D-EF79-4347-81A3-CC74C636F552}" type="presParOf" srcId="{2442A0E6-BBD4-486E-9915-AB4C651A6935}" destId="{8ED5076F-5AC4-442F-9A5C-7E1E88239700}" srcOrd="1" destOrd="0" presId="urn:microsoft.com/office/officeart/2005/8/layout/vList4#2"/>
    <dgm:cxn modelId="{AC49DA48-38A9-44A8-8F09-2101F67F36CF}" type="presParOf" srcId="{2442A0E6-BBD4-486E-9915-AB4C651A6935}" destId="{61A1C844-3D22-478C-865C-C09F64AED56E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FDABDD-2884-46DF-AE05-23FE485F486E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286AB75-F9F3-48DC-9CC1-B0B954B044F7}">
      <dgm:prSet custT="1"/>
      <dgm:spPr/>
      <dgm:t>
        <a:bodyPr/>
        <a:lstStyle/>
        <a:p>
          <a:pPr algn="ctr" rtl="0"/>
          <a:r>
            <a: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Уровень готовности выпускников к школе</a:t>
          </a:r>
        </a:p>
      </dgm:t>
    </dgm:pt>
    <dgm:pt modelId="{FCE018D6-998E-4943-8874-E5C14C59573E}" type="parTrans" cxnId="{1E12E36F-F382-4F52-BC01-C6A6CC06CDA7}">
      <dgm:prSet/>
      <dgm:spPr/>
      <dgm:t>
        <a:bodyPr/>
        <a:lstStyle/>
        <a:p>
          <a:endParaRPr lang="ru-RU"/>
        </a:p>
      </dgm:t>
    </dgm:pt>
    <dgm:pt modelId="{927382A1-1808-4C40-A35D-5116806A2411}" type="sibTrans" cxnId="{1E12E36F-F382-4F52-BC01-C6A6CC06CDA7}">
      <dgm:prSet/>
      <dgm:spPr/>
      <dgm:t>
        <a:bodyPr/>
        <a:lstStyle/>
        <a:p>
          <a:endParaRPr lang="ru-RU"/>
        </a:p>
      </dgm:t>
    </dgm:pt>
    <dgm:pt modelId="{2129C14D-BBC2-4E63-9092-4E01BC557E56}" type="pres">
      <dgm:prSet presAssocID="{BFFDABDD-2884-46DF-AE05-23FE485F486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3858A3-F82D-4B57-9DBE-D79C9BF110DC}" type="pres">
      <dgm:prSet presAssocID="{9286AB75-F9F3-48DC-9CC1-B0B954B044F7}" presName="parentText" presStyleLbl="node1" presStyleIdx="0" presStyleCnt="1" custLinFactNeighborX="643" custLinFactNeighborY="296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12E36F-F382-4F52-BC01-C6A6CC06CDA7}" srcId="{BFFDABDD-2884-46DF-AE05-23FE485F486E}" destId="{9286AB75-F9F3-48DC-9CC1-B0B954B044F7}" srcOrd="0" destOrd="0" parTransId="{FCE018D6-998E-4943-8874-E5C14C59573E}" sibTransId="{927382A1-1808-4C40-A35D-5116806A2411}"/>
    <dgm:cxn modelId="{01648E34-0AF7-4ED4-B500-C835328C6520}" type="presOf" srcId="{BFFDABDD-2884-46DF-AE05-23FE485F486E}" destId="{2129C14D-BBC2-4E63-9092-4E01BC557E56}" srcOrd="0" destOrd="0" presId="urn:microsoft.com/office/officeart/2005/8/layout/vList2"/>
    <dgm:cxn modelId="{3622C9E4-26A6-4D44-9325-92078E6F1D64}" type="presOf" srcId="{9286AB75-F9F3-48DC-9CC1-B0B954B044F7}" destId="{4E3858A3-F82D-4B57-9DBE-D79C9BF110DC}" srcOrd="0" destOrd="0" presId="urn:microsoft.com/office/officeart/2005/8/layout/vList2"/>
    <dgm:cxn modelId="{C8271006-5B19-48BB-9D10-7FC0839768D7}" type="presParOf" srcId="{2129C14D-BBC2-4E63-9092-4E01BC557E56}" destId="{4E3858A3-F82D-4B57-9DBE-D79C9BF110D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F95462-21FB-4C12-B547-0DC5CE29127D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8E88368-FB32-48C4-8F6A-9D829510C029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По данным независимого исследования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ЦДиК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уровень готовности к обучению в школе, на протяжении ряда лет – 100% высокий уровень.</a:t>
          </a:r>
        </a:p>
      </dgm:t>
    </dgm:pt>
    <dgm:pt modelId="{73780B87-4956-43D8-AB52-0D94BBD52DF6}" type="parTrans" cxnId="{E040250E-EB4C-4720-A322-F96579919499}">
      <dgm:prSet/>
      <dgm:spPr/>
      <dgm:t>
        <a:bodyPr/>
        <a:lstStyle/>
        <a:p>
          <a:endParaRPr lang="ru-RU"/>
        </a:p>
      </dgm:t>
    </dgm:pt>
    <dgm:pt modelId="{47BC45B1-45F7-4E54-BB1B-CC700F2A07CB}" type="sibTrans" cxnId="{E040250E-EB4C-4720-A322-F96579919499}">
      <dgm:prSet/>
      <dgm:spPr/>
      <dgm:t>
        <a:bodyPr/>
        <a:lstStyle/>
        <a:p>
          <a:endParaRPr lang="ru-RU"/>
        </a:p>
      </dgm:t>
    </dgm:pt>
    <dgm:pt modelId="{F72ECB10-BDD3-4B76-9C6E-8FC1FBEBCC61}" type="pres">
      <dgm:prSet presAssocID="{B0F95462-21FB-4C12-B547-0DC5CE29127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BEB93C-ED7A-4FE5-A498-2F3DCF850083}" type="pres">
      <dgm:prSet presAssocID="{18E88368-FB32-48C4-8F6A-9D829510C029}" presName="parentText" presStyleLbl="node1" presStyleIdx="0" presStyleCnt="1" custLinFactNeighborY="56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40250E-EB4C-4720-A322-F96579919499}" srcId="{B0F95462-21FB-4C12-B547-0DC5CE29127D}" destId="{18E88368-FB32-48C4-8F6A-9D829510C029}" srcOrd="0" destOrd="0" parTransId="{73780B87-4956-43D8-AB52-0D94BBD52DF6}" sibTransId="{47BC45B1-45F7-4E54-BB1B-CC700F2A07CB}"/>
    <dgm:cxn modelId="{8F62A93B-887C-4364-B016-DFB87212FB00}" type="presOf" srcId="{B0F95462-21FB-4C12-B547-0DC5CE29127D}" destId="{F72ECB10-BDD3-4B76-9C6E-8FC1FBEBCC61}" srcOrd="0" destOrd="0" presId="urn:microsoft.com/office/officeart/2005/8/layout/vList2"/>
    <dgm:cxn modelId="{9C069D3E-A7FE-4E1F-A95A-0D686448677B}" type="presOf" srcId="{18E88368-FB32-48C4-8F6A-9D829510C029}" destId="{1ABEB93C-ED7A-4FE5-A498-2F3DCF850083}" srcOrd="0" destOrd="0" presId="urn:microsoft.com/office/officeart/2005/8/layout/vList2"/>
    <dgm:cxn modelId="{E7025A2D-2BDD-497F-B03C-74015A989DA5}" type="presParOf" srcId="{F72ECB10-BDD3-4B76-9C6E-8FC1FBEBCC61}" destId="{1ABEB93C-ED7A-4FE5-A498-2F3DCF85008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2A0A52-2E43-469B-9B3E-ECCB5C5FAC65}">
      <dsp:nvSpPr>
        <dsp:cNvPr id="0" name=""/>
        <dsp:cNvSpPr/>
      </dsp:nvSpPr>
      <dsp:spPr>
        <a:xfrm>
          <a:off x="2357725" y="1503056"/>
          <a:ext cx="3685182" cy="3685182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1" kern="1200" dirty="0"/>
            <a:t>ВОСПИТАННИКИ</a:t>
          </a:r>
        </a:p>
      </dsp:txBody>
      <dsp:txXfrm>
        <a:off x="2897407" y="2042738"/>
        <a:ext cx="2605818" cy="2605818"/>
      </dsp:txXfrm>
    </dsp:sp>
    <dsp:sp modelId="{56BBB864-B56C-49D9-8A0A-054FC06E34F4}">
      <dsp:nvSpPr>
        <dsp:cNvPr id="0" name=""/>
        <dsp:cNvSpPr/>
      </dsp:nvSpPr>
      <dsp:spPr>
        <a:xfrm>
          <a:off x="3330702" y="892546"/>
          <a:ext cx="1799640" cy="117513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744128"/>
                <a:satOff val="4483"/>
                <a:lumOff val="359"/>
                <a:alphaOff val="0"/>
                <a:tint val="50000"/>
                <a:satMod val="300000"/>
              </a:schemeClr>
            </a:gs>
            <a:gs pos="35000">
              <a:schemeClr val="accent4">
                <a:alpha val="50000"/>
                <a:hueOff val="-744128"/>
                <a:satOff val="4483"/>
                <a:lumOff val="359"/>
                <a:alphaOff val="0"/>
                <a:tint val="37000"/>
                <a:satMod val="300000"/>
              </a:schemeClr>
            </a:gs>
            <a:gs pos="100000">
              <a:schemeClr val="accent4">
                <a:alpha val="50000"/>
                <a:hueOff val="-744128"/>
                <a:satOff val="4483"/>
                <a:lumOff val="35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дети с задержкой психического развития </a:t>
          </a:r>
          <a:br>
            <a:rPr lang="ru-RU" sz="1200" kern="1200" dirty="0"/>
          </a:br>
          <a:endParaRPr lang="ru-RU" sz="1200" kern="1200" dirty="0"/>
        </a:p>
      </dsp:txBody>
      <dsp:txXfrm>
        <a:off x="3594253" y="1064640"/>
        <a:ext cx="1272538" cy="830943"/>
      </dsp:txXfrm>
    </dsp:sp>
    <dsp:sp modelId="{CDEEF2E3-E778-463B-812B-E33CF35CB46E}">
      <dsp:nvSpPr>
        <dsp:cNvPr id="0" name=""/>
        <dsp:cNvSpPr/>
      </dsp:nvSpPr>
      <dsp:spPr>
        <a:xfrm>
          <a:off x="5202897" y="1775613"/>
          <a:ext cx="1963354" cy="1367092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1488257"/>
                <a:satOff val="8966"/>
                <a:lumOff val="719"/>
                <a:alphaOff val="0"/>
                <a:tint val="50000"/>
                <a:satMod val="300000"/>
              </a:schemeClr>
            </a:gs>
            <a:gs pos="35000">
              <a:schemeClr val="accent4">
                <a:alpha val="50000"/>
                <a:hueOff val="-1488257"/>
                <a:satOff val="8966"/>
                <a:lumOff val="719"/>
                <a:alphaOff val="0"/>
                <a:tint val="37000"/>
                <a:satMod val="300000"/>
              </a:schemeClr>
            </a:gs>
            <a:gs pos="100000">
              <a:schemeClr val="accent4">
                <a:alpha val="50000"/>
                <a:hueOff val="-1488257"/>
                <a:satOff val="8966"/>
                <a:lumOff val="71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дети с нарушениями речи</a:t>
          </a:r>
        </a:p>
      </dsp:txBody>
      <dsp:txXfrm>
        <a:off x="5490424" y="1975819"/>
        <a:ext cx="1388300" cy="966680"/>
      </dsp:txXfrm>
    </dsp:sp>
    <dsp:sp modelId="{6E792D31-EA2B-4585-B025-0CD2CC98B19C}">
      <dsp:nvSpPr>
        <dsp:cNvPr id="0" name=""/>
        <dsp:cNvSpPr/>
      </dsp:nvSpPr>
      <dsp:spPr>
        <a:xfrm>
          <a:off x="5191504" y="3649571"/>
          <a:ext cx="1903654" cy="122132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2232385"/>
                <a:satOff val="13449"/>
                <a:lumOff val="1078"/>
                <a:alphaOff val="0"/>
                <a:tint val="50000"/>
                <a:satMod val="300000"/>
              </a:schemeClr>
            </a:gs>
            <a:gs pos="35000">
              <a:schemeClr val="accent4">
                <a:alpha val="50000"/>
                <a:hueOff val="-2232385"/>
                <a:satOff val="13449"/>
                <a:lumOff val="1078"/>
                <a:alphaOff val="0"/>
                <a:tint val="37000"/>
                <a:satMod val="300000"/>
              </a:schemeClr>
            </a:gs>
            <a:gs pos="100000">
              <a:schemeClr val="accent4">
                <a:alpha val="50000"/>
                <a:hueOff val="-2232385"/>
                <a:satOff val="13449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дети-мигранты</a:t>
          </a:r>
        </a:p>
      </dsp:txBody>
      <dsp:txXfrm>
        <a:off x="5470288" y="3828430"/>
        <a:ext cx="1346086" cy="863606"/>
      </dsp:txXfrm>
    </dsp:sp>
    <dsp:sp modelId="{BFC9E8B9-30CB-47B9-A109-0CEEB5D13890}">
      <dsp:nvSpPr>
        <dsp:cNvPr id="0" name=""/>
        <dsp:cNvSpPr/>
      </dsp:nvSpPr>
      <dsp:spPr>
        <a:xfrm>
          <a:off x="3134717" y="4726873"/>
          <a:ext cx="2211404" cy="107996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2976513"/>
                <a:satOff val="17933"/>
                <a:lumOff val="1437"/>
                <a:alphaOff val="0"/>
                <a:tint val="50000"/>
                <a:satMod val="300000"/>
              </a:schemeClr>
            </a:gs>
            <a:gs pos="35000">
              <a:schemeClr val="accent4">
                <a:alpha val="50000"/>
                <a:hueOff val="-2976513"/>
                <a:satOff val="17933"/>
                <a:lumOff val="1437"/>
                <a:alphaOff val="0"/>
                <a:tint val="37000"/>
                <a:satMod val="300000"/>
              </a:schemeClr>
            </a:gs>
            <a:gs pos="100000">
              <a:schemeClr val="accent4">
                <a:alpha val="50000"/>
                <a:hueOff val="-2976513"/>
                <a:satOff val="17933"/>
                <a:lumOff val="143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 дети, в трудной жизненной ситуации</a:t>
          </a:r>
          <a:br>
            <a:rPr lang="ru-RU" sz="1200" kern="1200" dirty="0"/>
          </a:br>
          <a:r>
            <a:rPr lang="ru-RU" sz="1200" kern="1200" dirty="0"/>
            <a:t/>
          </a:r>
          <a:br>
            <a:rPr lang="ru-RU" sz="1200" kern="1200" dirty="0"/>
          </a:br>
          <a:endParaRPr lang="ru-RU" sz="1200" kern="1200" dirty="0"/>
        </a:p>
      </dsp:txBody>
      <dsp:txXfrm>
        <a:off x="3458570" y="4885030"/>
        <a:ext cx="1563698" cy="763647"/>
      </dsp:txXfrm>
    </dsp:sp>
    <dsp:sp modelId="{9372A6CD-F632-43BB-A457-158A7C4CF917}">
      <dsp:nvSpPr>
        <dsp:cNvPr id="0" name=""/>
        <dsp:cNvSpPr/>
      </dsp:nvSpPr>
      <dsp:spPr>
        <a:xfrm>
          <a:off x="1386478" y="3551011"/>
          <a:ext cx="2048132" cy="117594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3720641"/>
                <a:satOff val="22416"/>
                <a:lumOff val="1797"/>
                <a:alphaOff val="0"/>
                <a:tint val="50000"/>
                <a:satMod val="300000"/>
              </a:schemeClr>
            </a:gs>
            <a:gs pos="35000">
              <a:schemeClr val="accent4">
                <a:alpha val="50000"/>
                <a:hueOff val="-3720641"/>
                <a:satOff val="22416"/>
                <a:lumOff val="1797"/>
                <a:alphaOff val="0"/>
                <a:tint val="37000"/>
                <a:satMod val="300000"/>
              </a:schemeClr>
            </a:gs>
            <a:gs pos="100000">
              <a:schemeClr val="accent4">
                <a:alpha val="50000"/>
                <a:hueOff val="-3720641"/>
                <a:satOff val="22416"/>
                <a:lumOff val="179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талантливые дети</a:t>
          </a:r>
        </a:p>
      </dsp:txBody>
      <dsp:txXfrm>
        <a:off x="1686420" y="3723224"/>
        <a:ext cx="1448248" cy="831515"/>
      </dsp:txXfrm>
    </dsp:sp>
    <dsp:sp modelId="{62B6CBDD-E4D4-45EE-A9E2-3C3DCCD320E6}">
      <dsp:nvSpPr>
        <dsp:cNvPr id="0" name=""/>
        <dsp:cNvSpPr/>
      </dsp:nvSpPr>
      <dsp:spPr>
        <a:xfrm>
          <a:off x="1530501" y="1918651"/>
          <a:ext cx="1840306" cy="108104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alpha val="50000"/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alpha val="50000"/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одаренные дети</a:t>
          </a:r>
          <a:br>
            <a:rPr lang="ru-RU" sz="1200" kern="1200" dirty="0"/>
          </a:br>
          <a:endParaRPr lang="ru-RU" sz="1200" kern="1200" dirty="0"/>
        </a:p>
      </dsp:txBody>
      <dsp:txXfrm>
        <a:off x="1800008" y="2076967"/>
        <a:ext cx="1301292" cy="7644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18F10C-E040-4CA0-839D-0A5E7D3B4DB6}">
      <dsp:nvSpPr>
        <dsp:cNvPr id="0" name=""/>
        <dsp:cNvSpPr/>
      </dsp:nvSpPr>
      <dsp:spPr>
        <a:xfrm>
          <a:off x="0" y="32385"/>
          <a:ext cx="7992888" cy="10361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Основная образовательная программа дошкольного образования на 2017-2023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г.г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http://uzlovaya5.russia-sad.ru/download/245280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702191" y="32385"/>
        <a:ext cx="6290696" cy="1036134"/>
      </dsp:txXfrm>
    </dsp:sp>
    <dsp:sp modelId="{7F891A70-FEE1-480B-A8E2-96BF93BF5AC2}">
      <dsp:nvSpPr>
        <dsp:cNvPr id="0" name=""/>
        <dsp:cNvSpPr/>
      </dsp:nvSpPr>
      <dsp:spPr>
        <a:xfrm>
          <a:off x="0" y="22048"/>
          <a:ext cx="1034583" cy="11009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787A990-A613-459C-ABAF-AD0703F91492}">
      <dsp:nvSpPr>
        <dsp:cNvPr id="0" name=""/>
        <dsp:cNvSpPr/>
      </dsp:nvSpPr>
      <dsp:spPr>
        <a:xfrm>
          <a:off x="0" y="1204518"/>
          <a:ext cx="7992888" cy="10361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Рабочая программа воспитания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3"/>
            </a:rPr>
            <a:t>http://uzlovaya5.russia-sad.ru/download/253709</a:t>
          </a: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900" kern="1200"/>
            <a:t> </a:t>
          </a:r>
          <a:endParaRPr lang="ru-RU" sz="1900" kern="1200" dirty="0"/>
        </a:p>
      </dsp:txBody>
      <dsp:txXfrm>
        <a:off x="1702191" y="1204518"/>
        <a:ext cx="6290696" cy="1036134"/>
      </dsp:txXfrm>
    </dsp:sp>
    <dsp:sp modelId="{1C29B5A7-DD92-4329-8E34-80E4424EBFB9}">
      <dsp:nvSpPr>
        <dsp:cNvPr id="0" name=""/>
        <dsp:cNvSpPr/>
      </dsp:nvSpPr>
      <dsp:spPr>
        <a:xfrm>
          <a:off x="0" y="1264042"/>
          <a:ext cx="1069896" cy="10052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6AEE8D-C37F-4348-91FF-12E1CC6A4B5E}">
      <dsp:nvSpPr>
        <dsp:cNvPr id="0" name=""/>
        <dsp:cNvSpPr/>
      </dsp:nvSpPr>
      <dsp:spPr>
        <a:xfrm>
          <a:off x="0" y="2345079"/>
          <a:ext cx="7992888" cy="10361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Программа развития  «Гармония здоровья и развития» на 2021-2025 г.г.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5"/>
            </a:rPr>
            <a:t>http://uzlovaya5.russia-sad.ru/download/245286</a:t>
          </a: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02191" y="2345079"/>
        <a:ext cx="6290696" cy="1036134"/>
      </dsp:txXfrm>
    </dsp:sp>
    <dsp:sp modelId="{8993716E-CA54-4823-ADD4-0545665E14F2}">
      <dsp:nvSpPr>
        <dsp:cNvPr id="0" name=""/>
        <dsp:cNvSpPr/>
      </dsp:nvSpPr>
      <dsp:spPr>
        <a:xfrm>
          <a:off x="0" y="2344267"/>
          <a:ext cx="1070583" cy="103775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0C76B-6E2F-42BC-9F63-F8B09D789B7D}">
      <dsp:nvSpPr>
        <dsp:cNvPr id="0" name=""/>
        <dsp:cNvSpPr/>
      </dsp:nvSpPr>
      <dsp:spPr>
        <a:xfrm>
          <a:off x="0" y="0"/>
          <a:ext cx="8064895" cy="125220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АОПДО для детей с ЗПР на </a:t>
          </a:r>
          <a:r>
            <a:rPr lang="ru-RU" sz="18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2022-2025 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г.г.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http://uzlovaya5.russia-sad.ru/download/280415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702029" y="0"/>
        <a:ext cx="6362866" cy="1252205"/>
      </dsp:txXfrm>
    </dsp:sp>
    <dsp:sp modelId="{355DE67E-41B9-4F82-BD51-9D091FD514FC}">
      <dsp:nvSpPr>
        <dsp:cNvPr id="0" name=""/>
        <dsp:cNvSpPr/>
      </dsp:nvSpPr>
      <dsp:spPr>
        <a:xfrm>
          <a:off x="0" y="0"/>
          <a:ext cx="1071018" cy="115980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5DC6EB-A925-40BA-9CBC-06E0DA098DD7}">
      <dsp:nvSpPr>
        <dsp:cNvPr id="0" name=""/>
        <dsp:cNvSpPr/>
      </dsp:nvSpPr>
      <dsp:spPr>
        <a:xfrm>
          <a:off x="0" y="1341255"/>
          <a:ext cx="8064895" cy="89050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АОПДО для детей с нарушениями речи на </a:t>
          </a:r>
          <a:r>
            <a:rPr lang="ru-RU" sz="18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18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2024 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г.г.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3"/>
            </a:rPr>
            <a:t>http://uzlovaya5.russia-sad.ru/download/245281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1702029" y="1341255"/>
        <a:ext cx="6362866" cy="890501"/>
      </dsp:txXfrm>
    </dsp:sp>
    <dsp:sp modelId="{8ED5076F-5AC4-442F-9A5C-7E1E88239700}">
      <dsp:nvSpPr>
        <dsp:cNvPr id="0" name=""/>
        <dsp:cNvSpPr/>
      </dsp:nvSpPr>
      <dsp:spPr>
        <a:xfrm>
          <a:off x="0" y="1365904"/>
          <a:ext cx="1048017" cy="8663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3858A3-F82D-4B57-9DBE-D79C9BF110DC}">
      <dsp:nvSpPr>
        <dsp:cNvPr id="0" name=""/>
        <dsp:cNvSpPr/>
      </dsp:nvSpPr>
      <dsp:spPr>
        <a:xfrm>
          <a:off x="0" y="4834"/>
          <a:ext cx="6426000" cy="9172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Уровень готовности выпускников к школе</a:t>
          </a:r>
        </a:p>
      </dsp:txBody>
      <dsp:txXfrm>
        <a:off x="44778" y="49612"/>
        <a:ext cx="6336444" cy="8277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BEB93C-ED7A-4FE5-A498-2F3DCF850083}">
      <dsp:nvSpPr>
        <dsp:cNvPr id="0" name=""/>
        <dsp:cNvSpPr/>
      </dsp:nvSpPr>
      <dsp:spPr>
        <a:xfrm>
          <a:off x="0" y="216019"/>
          <a:ext cx="8064896" cy="12168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 данным независимого исследования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ЦДиК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уровень готовности к обучению в школе, на протяжении ряда лет – 100% высокий уровень.</a:t>
          </a:r>
        </a:p>
      </dsp:txBody>
      <dsp:txXfrm>
        <a:off x="59399" y="275418"/>
        <a:ext cx="7946098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Для работ\имя и-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15313" y="6500813"/>
            <a:ext cx="7477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 advClick="0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1F880-51E9-4E0C-A7A9-00FE88B14F5A}" type="datetimeFigureOut">
              <a:rPr lang="ru-RU"/>
              <a:pPr>
                <a:defRPr/>
              </a:pPr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4726D-7693-4495-BFCE-17641E96BA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847C7-791A-440D-8452-EE237AEED878}" type="datetimeFigureOut">
              <a:rPr lang="ru-RU"/>
              <a:pPr>
                <a:defRPr/>
              </a:pPr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0F4D3-4D5F-43BB-9DF0-D4222F9C3D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84A0C-E3F4-4495-9988-5D9B4F75BF1B}" type="datetimeFigureOut">
              <a:rPr lang="ru-RU"/>
              <a:pPr>
                <a:defRPr/>
              </a:pPr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304EA-CF19-4120-BF2C-DFFD704208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3409A-8104-4CDB-8AF2-49B82EF2035F}" type="datetimeFigureOut">
              <a:rPr lang="ru-RU"/>
              <a:pPr>
                <a:defRPr/>
              </a:pPr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FADCF-3F25-4A64-AE5F-4621FC5C4C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3D0D1-9D91-4F3F-A92D-9BF6B49AEA0C}" type="datetimeFigureOut">
              <a:rPr lang="ru-RU"/>
              <a:pPr>
                <a:defRPr/>
              </a:pPr>
              <a:t>13.02.2023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E6CFE-FF04-4142-866A-0548AFA334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10A28-D01E-4BFF-8D3D-FFED81E5DEC3}" type="datetimeFigureOut">
              <a:rPr lang="ru-RU"/>
              <a:pPr>
                <a:defRPr/>
              </a:pPr>
              <a:t>13.02.2023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2085F-063C-46F0-B44D-2C446ADE33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03936-3220-449C-97EF-DA515C379AD1}" type="datetimeFigureOut">
              <a:rPr lang="ru-RU"/>
              <a:pPr>
                <a:defRPr/>
              </a:pPr>
              <a:t>13.02.2023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E8A5F-F058-4F55-B020-B0B44ECFF5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BB998-2929-4536-AD57-A15770438EEF}" type="datetimeFigureOut">
              <a:rPr lang="ru-RU"/>
              <a:pPr>
                <a:defRPr/>
              </a:pPr>
              <a:t>13.02.2023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5F11D-C83F-49C9-B88B-A4090D2F97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EBEA7-B8F4-49CD-9234-F87211C7C860}" type="datetimeFigureOut">
              <a:rPr lang="ru-RU"/>
              <a:pPr>
                <a:defRPr/>
              </a:pPr>
              <a:t>13.02.2023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01E4A-ECC7-46D6-8D38-F2C028A21F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ABFF6-2502-40CD-908E-087BC77BD63D}" type="datetimeFigureOut">
              <a:rPr lang="ru-RU"/>
              <a:pPr>
                <a:defRPr/>
              </a:pPr>
              <a:t>13.02.2023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105FE-9033-4D78-B188-0492074DE4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B116F0-6378-4954-A867-BEB2A1EC626F}" type="datetimeFigureOut">
              <a:rPr lang="ru-RU"/>
              <a:pPr>
                <a:defRPr/>
              </a:pPr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9C585A-F93B-426B-AF55-4217F7E81B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Click="0" advTm="600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club204565774" TargetMode="External"/><Relationship Id="rId5" Type="http://schemas.openxmlformats.org/officeDocument/2006/relationships/image" Target="../media/image22.png"/><Relationship Id="rId4" Type="http://schemas.openxmlformats.org/officeDocument/2006/relationships/hyperlink" Target="http://uzlovaya5.russia-sad.r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image" Target="../media/image48.jpe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4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78415" y="164439"/>
            <a:ext cx="650229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МУНИЦИПАЛЬНОЕ ДОШКОЛЬНОЕ ОБРАЗОВАТЕЛЬНОЕ УЧРЕЖДЕНИЕ</a:t>
            </a:r>
            <a:endParaRPr lang="ru-RU" sz="1400" dirty="0">
              <a:solidFill>
                <a:schemeClr val="bg1"/>
              </a:solidFill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ДЕТСКИЙ САД КОМБИНИРОВАННОГО ВИДА №5</a:t>
            </a:r>
            <a:endParaRPr lang="ru-RU" sz="1400" dirty="0">
              <a:solidFill>
                <a:schemeClr val="bg1"/>
              </a:solidFill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( МДОУ д/с комбинированного вида №5)</a:t>
            </a:r>
            <a:endParaRPr lang="ru-RU" sz="1400" dirty="0">
              <a:solidFill>
                <a:schemeClr val="bg1"/>
              </a:solidFill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301607, Россия, Тульская область, </a:t>
            </a:r>
            <a:r>
              <a:rPr lang="ru-RU" sz="1400" b="1" dirty="0" err="1">
                <a:solidFill>
                  <a:schemeClr val="bg1"/>
                </a:solidFill>
              </a:rPr>
              <a:t>Узловский</a:t>
            </a:r>
            <a:r>
              <a:rPr lang="ru-RU" sz="1400" b="1" dirty="0">
                <a:solidFill>
                  <a:schemeClr val="bg1"/>
                </a:solidFill>
              </a:rPr>
              <a:t> район, город Узловая</a:t>
            </a:r>
            <a:endParaRPr lang="ru-RU" sz="1400" dirty="0">
              <a:solidFill>
                <a:schemeClr val="bg1"/>
              </a:solidFill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улица </a:t>
            </a:r>
            <a:r>
              <a:rPr lang="ru-RU" sz="1400" b="1" dirty="0" err="1">
                <a:solidFill>
                  <a:schemeClr val="bg1"/>
                </a:solidFill>
              </a:rPr>
              <a:t>Завенягина</a:t>
            </a:r>
            <a:r>
              <a:rPr lang="ru-RU" sz="1400" b="1" dirty="0">
                <a:solidFill>
                  <a:schemeClr val="bg1"/>
                </a:solidFill>
              </a:rPr>
              <a:t>, дом22</a:t>
            </a:r>
            <a:endParaRPr lang="ru-RU" sz="1400" dirty="0">
              <a:solidFill>
                <a:schemeClr val="bg1"/>
              </a:solidFill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Телефон 8(48731)2-78-73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6450" y="164439"/>
            <a:ext cx="775909" cy="969887"/>
          </a:xfrm>
          <a:prstGeom prst="rect">
            <a:avLst/>
          </a:prstGeom>
          <a:noFill/>
        </p:spPr>
      </p:pic>
      <p:pic>
        <p:nvPicPr>
          <p:cNvPr id="1026" name="Picture 2" descr="C:\Users\User\Desktop\DSC001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04863"/>
            <a:ext cx="6984776" cy="3922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Лирика на фон - фон спокойная музыка">
            <a:hlinkClick r:id="" action="ppaction://media"/>
            <a:extLst>
              <a:ext uri="{FF2B5EF4-FFF2-40B4-BE49-F238E27FC236}">
                <a16:creationId xmlns:a16="http://schemas.microsoft.com/office/drawing/2014/main" xmlns="" id="{B625720E-551A-4412-A52F-41E9E1E08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4312" y="6104450"/>
            <a:ext cx="232792" cy="232792"/>
          </a:xfrm>
          <a:prstGeom prst="rect">
            <a:avLst/>
          </a:prstGeom>
        </p:spPr>
      </p:pic>
    </p:spTree>
  </p:cSld>
  <p:clrMapOvr>
    <a:masterClrMapping/>
  </p:clrMapOvr>
  <p:transition spd="med" advClick="0" advTm="60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14290"/>
            <a:ext cx="7686026" cy="796908"/>
          </a:xfrm>
        </p:spPr>
        <p:txBody>
          <a:bodyPr/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 деятельности ДОУ</a:t>
            </a:r>
          </a:p>
        </p:txBody>
      </p:sp>
      <p:pic>
        <p:nvPicPr>
          <p:cNvPr id="9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823456" cy="1029321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" r="1546" b="410"/>
          <a:stretch/>
        </p:blipFill>
        <p:spPr bwMode="auto">
          <a:xfrm>
            <a:off x="467544" y="1513063"/>
            <a:ext cx="4032448" cy="2373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0492" y="4025215"/>
            <a:ext cx="3326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http://uzlovaya5.russia-sad.ru/</a:t>
            </a:r>
            <a:r>
              <a:rPr lang="ru-RU" dirty="0"/>
              <a:t> </a:t>
            </a:r>
          </a:p>
        </p:txBody>
      </p:sp>
      <p:sp>
        <p:nvSpPr>
          <p:cNvPr id="5" name="AutoShape 4" descr="https://af12.mail.ru/cgi-bin/readmsg?id=16425023161593736899;0;1;1&amp;mode=attachment&amp;email=mdou5_uzl@mail.ru&amp;ct=image%2fpng&amp;cn=image.pn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5" name="Picture 5" descr="C:\Users\User\Desktop\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40345"/>
            <a:ext cx="3974134" cy="248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76056" y="4869160"/>
            <a:ext cx="3249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6"/>
              </a:rPr>
              <a:t>https://vk.com/club204565774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123835"/>
      </p:ext>
    </p:extLst>
  </p:cSld>
  <p:clrMapOvr>
    <a:masterClrMapping/>
  </p:clrMapOvr>
  <p:transition advTm="5868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1621"/>
            <a:ext cx="8229600" cy="582594"/>
          </a:xfrm>
        </p:spPr>
        <p:txBody>
          <a:bodyPr>
            <a:no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образовательные услуги</a:t>
            </a:r>
          </a:p>
        </p:txBody>
      </p:sp>
      <p:pic>
        <p:nvPicPr>
          <p:cNvPr id="6146" name="Picture 2" descr="D:\фото доу5\допобразование\1_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908" y="836711"/>
            <a:ext cx="2859075" cy="203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фото доу5\допобразование\DSCN78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391" y="3595054"/>
            <a:ext cx="2683591" cy="183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фото доу5\допобразование\DSC071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3595054"/>
            <a:ext cx="2952328" cy="183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фото доу5\допобразование1\20210305_0947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46" y="3573016"/>
            <a:ext cx="2448272" cy="183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фото доу5\день баскетболиста\20211214_1040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7" y="813064"/>
            <a:ext cx="2671423" cy="206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66377" y="2873917"/>
            <a:ext cx="23447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Играем в баскетбол»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95262" y="2873914"/>
            <a:ext cx="1549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Леготехник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14613" y="5507940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«Задорный каблучок»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148721" y="5507940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«Почемучки»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904148" y="5508260"/>
            <a:ext cx="26542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«Пластилиновая сказка»</a:t>
            </a:r>
          </a:p>
        </p:txBody>
      </p:sp>
      <p:pic>
        <p:nvPicPr>
          <p:cNvPr id="1026" name="Picture 2" descr="E:\фото доу5\конкурс педагог года шахматы\фото шахматы мастер-класс\асланян шахматы с детьми\20220224_1051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620" y="836711"/>
            <a:ext cx="2741950" cy="203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961829" y="2908273"/>
            <a:ext cx="28220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мире шахмат и шашек»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80000"/>
      </p:ext>
    </p:extLst>
  </p:cSld>
  <p:clrMapOvr>
    <a:masterClrMapping/>
  </p:clrMapOvr>
  <p:transition advTm="4409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404664"/>
            <a:ext cx="828092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</a:t>
            </a:r>
          </a:p>
          <a:p>
            <a:pPr algn="just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детском саду созданы все условия для комфортного пребывания и обучения детей. В групповых помещениях имеется все необходимое для удовлетворения потребностей ребёнка в познании, общении, физическом и духовном развитии в целом. В группах имеются мультимедийные доски, проекторы, интерактивный стол. В кабинете педагога-психолога интерактивная песочница, учителя-логопеда интерактивный логопедический комплекс «Теремок».</a:t>
            </a:r>
          </a:p>
        </p:txBody>
      </p:sp>
      <p:pic>
        <p:nvPicPr>
          <p:cNvPr id="8194" name="Picture 2" descr="D:\фото доу5\Среда доу\DSCN5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81128"/>
            <a:ext cx="2808312" cy="178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фото доу5\фото Асланян на Педагог года\2\DSC037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9" r="641"/>
          <a:stretch/>
        </p:blipFill>
        <p:spPr bwMode="auto">
          <a:xfrm>
            <a:off x="5868144" y="2548752"/>
            <a:ext cx="2808312" cy="19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фото доу5\Среда доу\DSCN53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59100"/>
            <a:ext cx="2448272" cy="194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D:\фото доу5\Среда доу\DSCN54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50" y="4581127"/>
            <a:ext cx="2473958" cy="178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:\фото доу5\Среда доу\DSCN54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548753"/>
            <a:ext cx="2798240" cy="19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D:\фото доу5\Среда доу\DSCN54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616175"/>
            <a:ext cx="2798240" cy="174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4838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404664"/>
            <a:ext cx="8280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</a:t>
            </a:r>
          </a:p>
          <a:p>
            <a:pPr algn="just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D:\фото доу5\DSCN0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97112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фото доу5\Среда доу\DSCN5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907683"/>
            <a:ext cx="2736305" cy="193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фото доу5\Среда доу\DSCN54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88" y="3794273"/>
            <a:ext cx="2661952" cy="20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фото доу5\Среда доу\DSCN54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94273"/>
            <a:ext cx="2736305" cy="205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фото доу5\Среда доу\DSCN54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918257"/>
            <a:ext cx="2449553" cy="192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фото доу5\Среда доу\DSCN54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82812"/>
            <a:ext cx="2521561" cy="206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016593"/>
      </p:ext>
    </p:extLst>
  </p:cSld>
  <p:clrMapOvr>
    <a:masterClrMapping/>
  </p:clrMapOvr>
  <p:transition spd="med" advClick="0" advTm="5329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544" y="476672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Благоустройство  территории ДОО</a:t>
            </a:r>
          </a:p>
          <a:p>
            <a:pPr algn="just"/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Территория учреждения благоустроена, каждая группа имеет прогулочный участок и прогулочную веранду. Все участки озеленены насаждениями различных видов деревьев и кустарников, имеются клумбы с однолетними и многолетними насаждениями, фонтан, огород, теплица и т.д. </a:t>
            </a:r>
          </a:p>
        </p:txBody>
      </p:sp>
      <p:pic>
        <p:nvPicPr>
          <p:cNvPr id="9218" name="Picture 2" descr="D:\фото доу5\приемка участки 2019\территория приемка 2019\DSC00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13" y="2298783"/>
            <a:ext cx="2583327" cy="145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фото доу5\приемка участки 2019\территория приемка 2019\DSC000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042" y="2279549"/>
            <a:ext cx="2864125" cy="146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фото доу5\приемка участки 2019\территория приемка 2019\DSC000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888" y="2279549"/>
            <a:ext cx="2452676" cy="145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фото доу5\приемка участки 2019\территория приемка 2019\DSC000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13" y="4005064"/>
            <a:ext cx="2583327" cy="157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фото доу5\приемка участки 2019\территория приемка 2019\DSC001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041" y="4005065"/>
            <a:ext cx="2864127" cy="157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D:\фото доу5\приемка участки 2019\территория приемка 2019\DSC0009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888" y="3968832"/>
            <a:ext cx="2452676" cy="161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4712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289117405"/>
              </p:ext>
            </p:extLst>
          </p:nvPr>
        </p:nvGraphicFramePr>
        <p:xfrm>
          <a:off x="1547664" y="458897"/>
          <a:ext cx="6426000" cy="922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651554"/>
              </p:ext>
            </p:extLst>
          </p:nvPr>
        </p:nvGraphicFramePr>
        <p:xfrm>
          <a:off x="539552" y="1556792"/>
          <a:ext cx="8064896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7544" y="444312"/>
            <a:ext cx="988738" cy="1235922"/>
          </a:xfrm>
          <a:prstGeom prst="rect">
            <a:avLst/>
          </a:prstGeom>
          <a:noFill/>
        </p:spPr>
      </p:pic>
      <p:pic>
        <p:nvPicPr>
          <p:cNvPr id="11266" name="Picture 2" descr="D:\фото доу5\своя игра 2021\DSC0419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12976"/>
            <a:ext cx="5461211" cy="306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823648"/>
      </p:ext>
    </p:extLst>
  </p:cSld>
  <p:clrMapOvr>
    <a:masterClrMapping/>
  </p:clrMapOvr>
  <p:transition advTm="456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13465" y="364014"/>
            <a:ext cx="5163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Участие педагогов и воспитанников в конкурсах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912739"/>
              </p:ext>
            </p:extLst>
          </p:nvPr>
        </p:nvGraphicFramePr>
        <p:xfrm>
          <a:off x="539552" y="741053"/>
          <a:ext cx="7992888" cy="542974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888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7434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2021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42" marR="23942" marT="23942" marB="23942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Конкурс детско-юношеского творчества по пожарной безопасности «Неопалимая купина» – воспитанник </a:t>
                      </a:r>
                      <a:r>
                        <a:rPr lang="ru-RU" sz="1400" dirty="0" err="1">
                          <a:effectLst/>
                        </a:rPr>
                        <a:t>Поляница</a:t>
                      </a:r>
                      <a:r>
                        <a:rPr lang="ru-RU" sz="1400" dirty="0">
                          <a:effectLst/>
                        </a:rPr>
                        <a:t> Дима/ педагог Соловьева Ольга Петровна   I место (муниципальный уровень)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42" marR="23942" marT="23942" marB="23942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7434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2021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42" marR="23942" marT="23942" marB="23942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Муниципальный этап смотра-конкурса скворечников «Не оставим без дворца ни синицу, ни скворца», номинация «Сказочный дворец» - воспитанница Иванникова Нинель -  I место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42" marR="23942" marT="23942" marB="23942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7434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2021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42" marR="23942" marT="23942" marB="23942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Районный фестиваль детского творчества  «Маленькие чудеса» (танцевальное творчество)/ музыкальный руководитель Коваленко Татьяна Николаевна    - I место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42" marR="23942" marT="23942" marB="23942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7434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2021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42" marR="23942" marT="23942" marB="23942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Районный фестиваль детского творчества  «Маленькие чудеса» (песенное творчество)/ музыкальный руководитель Коваленко Татьяна Николаевна  -III место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42" marR="23942" marT="23942" marB="23942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7434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2021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42" marR="23942" marT="23942" marB="23942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Областной творческий конкурс «Я рисую свои права» номинация «Право на охрану здоровья и медицинскую помощь», воспитанница Баева Анастасия (руководитель - воспитатель Соловьева Ольга Петровна)- I место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42" marR="23942" marT="23942" marB="23942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7434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2021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42" marR="23942" marT="23942" marB="23942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Областной творческий конкурс «Я рисую свои права» номинация «Право на образование», воспитанница Григорьева Алиса (руководитель - воспитатель Кун Юлия Алексеевна) - III место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42" marR="23942" marT="23942" marB="23942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2847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2021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42" marR="23942" marT="23942" marB="23942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IV Всероссийский конкурс «ВЕКТОРИАДА-2021», номинация «Методическая разработка», педагог Соловьева Ольга Петровна- I место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42" marR="23942" marT="23942" marB="23942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17434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2021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42" marR="23942" marT="23942" marB="23942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IV Всероссийский конкурс «ВЕКТОРИАДА-2021», номинация «Методическая разработка», педагог  Асланян Марина Владимировна- II место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42" marR="23942" marT="23942" marB="23942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2847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2021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42" marR="23942" marT="23942" marB="23942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Районная Спартакиада детей старшего дошкольного возраста/ педагог Козлова Оксана Сергеевна - III место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42" marR="23942" marT="23942" marB="23942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17434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2021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42" marR="23942" marT="23942" marB="23942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Районный фестиваль  детского творчества «Болдинская осень-2021»- воспитанница </a:t>
                      </a:r>
                      <a:r>
                        <a:rPr lang="ru-RU" sz="1400" dirty="0" err="1">
                          <a:effectLst/>
                        </a:rPr>
                        <a:t>Бурлакова</a:t>
                      </a:r>
                      <a:r>
                        <a:rPr lang="ru-RU" sz="1400" dirty="0">
                          <a:effectLst/>
                        </a:rPr>
                        <a:t> Екатерина/ педагог Кун Юли Алексеевна –лауреат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42" marR="23942" marT="23942" marB="23942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503488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 advClick="0" advTm="4834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13465" y="364014"/>
            <a:ext cx="5163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Участие педагогов и воспитанников в конкурсах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503488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265176"/>
              </p:ext>
            </p:extLst>
          </p:nvPr>
        </p:nvGraphicFramePr>
        <p:xfrm>
          <a:off x="539552" y="908721"/>
          <a:ext cx="7920880" cy="5112567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648072"/>
                <a:gridCol w="7272808"/>
              </a:tblGrid>
              <a:tr h="76366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</a:rPr>
                        <a:t>2023</a:t>
                      </a:r>
                      <a:endParaRPr lang="ru-RU" sz="1400" dirty="0">
                        <a:effectLst/>
                      </a:endParaRPr>
                    </a:p>
                  </a:txBody>
                  <a:tcPr marL="33675" marR="33675" marT="33675" marB="33675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Районная познавательная викторина для детей старшего дошкольного возраста «Самый умный- 2023» - воспитанница</a:t>
                      </a:r>
                      <a:r>
                        <a:rPr lang="ru-RU" sz="14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Вильдейс</a:t>
                      </a:r>
                      <a:r>
                        <a:rPr lang="ru-RU" sz="14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София</a:t>
                      </a:r>
                      <a:r>
                        <a:rPr lang="ru-RU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педагог Фетисова Анастасия Сергеевна– II место</a:t>
                      </a:r>
                      <a:endParaRPr lang="ru-RU" sz="1400" b="0" dirty="0">
                        <a:effectLst/>
                      </a:endParaRPr>
                    </a:p>
                  </a:txBody>
                  <a:tcPr marL="33675" marR="33675" marT="33675" marB="33675" anchor="ctr"/>
                </a:tc>
              </a:tr>
              <a:tr h="763666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2022</a:t>
                      </a:r>
                    </a:p>
                  </a:txBody>
                  <a:tcPr marL="33675" marR="33675" marT="33675" marB="33675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effectLst/>
                        </a:rPr>
                        <a:t>Областной конкурс в сфере воспитания «Традиции и инновации в воспитании», номинация «Воспитание через музей» - Бутусова Елена Игоревна -   I место</a:t>
                      </a:r>
                    </a:p>
                  </a:txBody>
                  <a:tcPr marL="33675" marR="33675" marT="33675" marB="33675" anchor="ctr"/>
                </a:tc>
              </a:tr>
              <a:tr h="530571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2022</a:t>
                      </a:r>
                    </a:p>
                  </a:txBody>
                  <a:tcPr marL="33675" marR="33675" marT="33675" marB="33675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effectLst/>
                        </a:rPr>
                        <a:t>Конкурс профессионального мастерства «Педагог года-2022» - Асланян Марина Владимировна-   I место</a:t>
                      </a:r>
                    </a:p>
                  </a:txBody>
                  <a:tcPr marL="33675" marR="33675" marT="33675" marB="33675" anchor="ctr"/>
                </a:tc>
              </a:tr>
              <a:tr h="763666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2022</a:t>
                      </a:r>
                    </a:p>
                  </a:txBody>
                  <a:tcPr marL="33675" marR="33675" marT="33675" marB="33675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effectLst/>
                        </a:rPr>
                        <a:t>Муниципальный этап смотра-конкурса скворечников «Не оставим без дворца ни синицу, ни скворца», номинация «Сказочный дворец» - воспитанница </a:t>
                      </a:r>
                      <a:r>
                        <a:rPr lang="ru-RU" sz="1400" dirty="0" err="1">
                          <a:effectLst/>
                        </a:rPr>
                        <a:t>Вильдейс</a:t>
                      </a:r>
                      <a:r>
                        <a:rPr lang="ru-RU" sz="1400" dirty="0">
                          <a:effectLst/>
                        </a:rPr>
                        <a:t> София-  II  место</a:t>
                      </a:r>
                    </a:p>
                  </a:txBody>
                  <a:tcPr marL="33675" marR="33675" marT="33675" marB="33675" anchor="ctr"/>
                </a:tc>
              </a:tr>
              <a:tr h="763666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2022</a:t>
                      </a:r>
                    </a:p>
                  </a:txBody>
                  <a:tcPr marL="33675" marR="33675" marT="33675" marB="33675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effectLst/>
                        </a:rPr>
                        <a:t>Районный фестиваль детского творчества  «Маленькие чудеса» (танцевальное творчество)/ музыкальный руководитель Коваленко Татьяна Николаевна    - I место </a:t>
                      </a:r>
                    </a:p>
                  </a:txBody>
                  <a:tcPr marL="33675" marR="33675" marT="33675" marB="33675" anchor="ctr"/>
                </a:tc>
              </a:tr>
              <a:tr h="763666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2022</a:t>
                      </a:r>
                    </a:p>
                  </a:txBody>
                  <a:tcPr marL="33675" marR="33675" marT="33675" marB="33675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effectLst/>
                        </a:rPr>
                        <a:t>Районный фестиваль детского творчества  «Маленькие чудеса» (</a:t>
                      </a:r>
                      <a:r>
                        <a:rPr lang="ru-RU" sz="1400" dirty="0" err="1">
                          <a:effectLst/>
                        </a:rPr>
                        <a:t>музицирование</a:t>
                      </a:r>
                      <a:r>
                        <a:rPr lang="ru-RU" sz="1400" dirty="0">
                          <a:effectLst/>
                        </a:rPr>
                        <a:t>)/   музыкальный руководитель Коваленко Татьяна Николаевна  -I место </a:t>
                      </a:r>
                    </a:p>
                  </a:txBody>
                  <a:tcPr marL="33675" marR="33675" marT="33675" marB="33675" anchor="ctr"/>
                </a:tc>
              </a:tr>
              <a:tr h="763666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2022</a:t>
                      </a:r>
                    </a:p>
                  </a:txBody>
                  <a:tcPr marL="33675" marR="33675" marT="33675" marB="33675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effectLst/>
                        </a:rPr>
                        <a:t>Районная </a:t>
                      </a:r>
                      <a:r>
                        <a:rPr lang="ru-RU" sz="1400" dirty="0" smtClean="0">
                          <a:effectLst/>
                        </a:rPr>
                        <a:t>познавательная викторина </a:t>
                      </a:r>
                      <a:r>
                        <a:rPr lang="ru-RU" sz="1400" dirty="0">
                          <a:effectLst/>
                        </a:rPr>
                        <a:t>для детей старшего дошкольного возраста «Самый умный- 2022» - воспитанник Кислов Степан/ педагог </a:t>
                      </a:r>
                      <a:r>
                        <a:rPr lang="ru-RU" sz="1400" dirty="0" err="1">
                          <a:effectLst/>
                        </a:rPr>
                        <a:t>Телкова</a:t>
                      </a:r>
                      <a:r>
                        <a:rPr lang="ru-RU" sz="1400" dirty="0">
                          <a:effectLst/>
                        </a:rPr>
                        <a:t> Анастасия Сергеевна– III место</a:t>
                      </a:r>
                    </a:p>
                  </a:txBody>
                  <a:tcPr marL="33675" marR="33675" marT="33675" marB="3367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07950"/>
      </p:ext>
    </p:extLst>
  </p:cSld>
  <p:clrMapOvr>
    <a:masterClrMapping/>
  </p:clrMapOvr>
  <p:transition spd="med" advClick="0" advTm="4834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503488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3315" name="Picture 3" descr="D:\фото доу5\Супер мама - 2019\Алексеева С.В\DSC00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01" y="1114375"/>
            <a:ext cx="4091702" cy="229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988726" y="541246"/>
            <a:ext cx="2813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Взаимодействие с семьей</a:t>
            </a:r>
          </a:p>
        </p:txBody>
      </p:sp>
      <p:pic>
        <p:nvPicPr>
          <p:cNvPr id="13317" name="Picture 5" descr="D:\фото доу5\спорт.праздник с родителями 2019\на сайт\DSC090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14375"/>
            <a:ext cx="3927688" cy="229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фото доу5\мама, папа,я олимп.семья 2022\20220407_1647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758" y="3573016"/>
            <a:ext cx="3915473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фото доу5\супермама 2022\супер мама 2022\IMG-20221125-WA00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01" y="3576228"/>
            <a:ext cx="4091702" cy="268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79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фото доу5\соц.институты\DSC057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2" y="3717031"/>
            <a:ext cx="4037330" cy="25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фото доу5\соц.институты\DSC046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2" y="1124744"/>
            <a:ext cx="4037330" cy="246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фото доу5\соц.институты\DSCN85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006" y="3726143"/>
            <a:ext cx="3964094" cy="254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65106" y="646083"/>
            <a:ext cx="66137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Взаимодействие со школой и социальными партнерами</a:t>
            </a:r>
          </a:p>
        </p:txBody>
      </p:sp>
      <p:pic>
        <p:nvPicPr>
          <p:cNvPr id="15365" name="Picture 5" descr="D:\фото доу5\соц.институты\DSC022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124744"/>
            <a:ext cx="3961093" cy="246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344099"/>
      </p:ext>
    </p:extLst>
  </p:cSld>
  <p:clrMapOvr>
    <a:masterClrMapping/>
  </p:clrMapOvr>
  <p:transition spd="med" advClick="0" advTm="4528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"/>
          <p:cNvSpPr>
            <a:spLocks noChangeArrowheads="1"/>
          </p:cNvSpPr>
          <p:nvPr/>
        </p:nvSpPr>
        <p:spPr bwMode="auto">
          <a:xfrm>
            <a:off x="214282" y="490159"/>
            <a:ext cx="87154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Уважаемые гости, посетители нашего сайта! 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Приглашаем, Вас, на обзорную </a:t>
            </a:r>
            <a:r>
              <a:rPr kumimoji="0" lang="ru-RU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видеоэкскурсию</a:t>
            </a:r>
            <a:r>
              <a:rPr kumimoji="0" lang="ru-RU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r>
              <a:rPr kumimoji="0" lang="ru-RU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0" name="Picture 2" descr="bpj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45" y="1628800"/>
            <a:ext cx="649605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328" y="490159"/>
            <a:ext cx="664798" cy="83099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606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36899" y="1104645"/>
            <a:ext cx="8501122" cy="122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1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Рады мы встречать гостей,</a:t>
            </a:r>
            <a:r>
              <a:rPr lang="ru-RU" sz="2600" b="1" i="1" dirty="0">
                <a:solidFill>
                  <a:srgbClr val="8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</a:t>
            </a:r>
            <a:r>
              <a:rPr kumimoji="0" lang="ru-RU" sz="2600" b="1" i="1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риходите поскорей!</a:t>
            </a:r>
            <a:endParaRPr kumimoji="0" lang="ru-RU" sz="2600" b="1" i="1" u="none" strike="noStrike" cap="none" normalizeH="0" baseline="0" dirty="0">
              <a:ln>
                <a:noFill/>
              </a:ln>
              <a:solidFill>
                <a:srgbClr val="8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1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живем, во что играем -</a:t>
            </a:r>
            <a:r>
              <a:rPr kumimoji="0" lang="ru-RU" sz="2600" b="1" i="1" u="none" strike="noStrike" cap="none" normalizeH="0" dirty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</a:t>
            </a:r>
            <a:r>
              <a:rPr kumimoji="0" lang="ru-RU" sz="2600" b="1" i="1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оказать Вам обещаем!</a:t>
            </a:r>
            <a:endParaRPr kumimoji="0" lang="ru-RU" sz="2600" b="1" i="1" u="none" strike="noStrike" cap="none" normalizeH="0" baseline="0" dirty="0">
              <a:ln>
                <a:noFill/>
              </a:ln>
              <a:solidFill>
                <a:srgbClr val="8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2708920"/>
            <a:ext cx="8501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Спасибо, за внимание!</a:t>
            </a:r>
          </a:p>
        </p:txBody>
      </p:sp>
    </p:spTree>
  </p:cSld>
  <p:clrMapOvr>
    <a:masterClrMapping/>
  </p:clrMapOvr>
  <p:transition spd="med" advClick="0" advTm="5584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1822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8979" y="404664"/>
            <a:ext cx="842493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 историческая справка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марта 1972 года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сдан в эксплуатацию  ясли - сад № 31 станции Узловая в соответствии с решением Отдела учебных заведений Московской железной дороги. </a:t>
            </a:r>
          </a:p>
          <a:p>
            <a:pPr algn="just"/>
            <a:r>
              <a:rPr lang="ru-RU" sz="14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1984 год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Ясли-сад №31 станции Узловая Московской железной дороги в связи с объединением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Новомосковского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Тульского отделений на основании указания начальника железной дороги № н8/47 от 27.11.1984г. и приказа начальника отдела учебных заведений №94 5/232 от 25.12.1984г. переименован в Дошкольное образовательное учреждение №31 (ДОУ № 31) ст. Узловая сектора школ и дошкольных учреждений Тульского отделения Московской железной дороги.</a:t>
            </a:r>
          </a:p>
          <a:p>
            <a:pPr algn="just"/>
            <a:r>
              <a:rPr lang="ru-RU" sz="14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1997 год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Дошкольное образовательное учреждение № 31 станции Узловая выделен из структуры Министерства путей сообщения на основании приказа (постановления) заместителя начальника Московской железной дороги №114 от 03.11.1997г., приказа Отдела учебных заведений №393 от 28.10.1997г., передан в муниципальную собственность на основании приказа (постановления) главы администрации №1025 от 16.12.1997г., приказа комитета образования №475 от 23.12.1997г. и переименован в муниципальное дошкольное образовательное учреждение детский сад № 5.</a:t>
            </a:r>
          </a:p>
          <a:p>
            <a:pPr algn="just"/>
            <a:r>
              <a:rPr lang="ru-RU" sz="14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2002 год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МДОУ д/с комбинированного вида № 5 на основании Постановление №474 от 24.06.2002г. Главы МО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г.Узловая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Узловский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район», приказа №65/1 –д от 24.06.2002г. комитета образования переименован в муниципальное дошкольное образовательное учреждение детский сад комбинированного вида № 5 (МДОУ д/с комбинированного вида № 5).</a:t>
            </a:r>
          </a:p>
          <a:p>
            <a:pPr algn="just"/>
            <a:r>
              <a:rPr lang="ru-RU" sz="14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2011 год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МДОУ д/с комбинированного вида № 5 - 02.12.2011 г. переименован в муниципальное бюджетное дошкольное образовательное учреждение детский сад комбинированного вида №5 (МБДОУ д/с комбинированного вида №5) на основании приказа № 233-д от 02.12.2011г. комитета образования администрации муниципального образования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Узловский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район.</a:t>
            </a:r>
          </a:p>
          <a:p>
            <a:pPr algn="just"/>
            <a:r>
              <a:rPr lang="ru-RU" sz="14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2012 год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МДОУ д/с комбинированного вида № 5 -  28.12.2012 г. переименован в муниципальное дошкольное образовательное учреждение детский сад комбинированного вида №5 (МДОУ д/с комбинированного вида №5) на основании приказа №215-д от 28.12.2012г. комитета образования администрации муниципального образования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Узловский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район.</a:t>
            </a:r>
          </a:p>
        </p:txBody>
      </p:sp>
    </p:spTree>
  </p:cSld>
  <p:clrMapOvr>
    <a:masterClrMapping/>
  </p:clrMapOvr>
  <p:transition spd="med" advClick="0" advTm="5817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79712" y="453781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ДОУ осуществляется на основании лицензии и устава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9600"/>
            <a:ext cx="804147" cy="1005184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1144518"/>
            <a:ext cx="2025968" cy="286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2086213" cy="302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55273"/>
            <a:ext cx="2208870" cy="314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77574"/>
            <a:ext cx="2160240" cy="308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 advTm="5745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186268839"/>
              </p:ext>
            </p:extLst>
          </p:nvPr>
        </p:nvGraphicFramePr>
        <p:xfrm>
          <a:off x="357158" y="214290"/>
          <a:ext cx="8358246" cy="664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191" y="548679"/>
            <a:ext cx="868465" cy="10855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3508491"/>
      </p:ext>
    </p:extLst>
  </p:cSld>
  <p:clrMapOvr>
    <a:masterClrMapping/>
  </p:clrMapOvr>
  <p:transition advTm="4419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00042"/>
          </a:xfrm>
        </p:spPr>
        <p:txBody>
          <a:bodyPr>
            <a:normAutofit/>
          </a:bodyPr>
          <a:lstStyle/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Разработаны: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776476"/>
              </p:ext>
            </p:extLst>
          </p:nvPr>
        </p:nvGraphicFramePr>
        <p:xfrm>
          <a:off x="467544" y="764704"/>
          <a:ext cx="7992888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5653944"/>
              </p:ext>
            </p:extLst>
          </p:nvPr>
        </p:nvGraphicFramePr>
        <p:xfrm>
          <a:off x="467544" y="4221088"/>
          <a:ext cx="8064896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04387040"/>
      </p:ext>
    </p:extLst>
  </p:cSld>
  <p:clrMapOvr>
    <a:masterClrMapping/>
  </p:clrMapOvr>
  <p:transition advTm="4696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548680"/>
            <a:ext cx="78488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образовательной организации: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 общеразвивающей направленности: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первые младшие группы (для детей раннего возраста, от 1-го  до 3-х  лет)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вторая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младшая группа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(дети 4-го года жизни)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группа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(дети 5-го года жизни)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подготовительная  группа  (дети 7-го года жизни)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группы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комбинированной направленности: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редняя группа (дети 5-го года жизни)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(дети 6-го года жизни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одготовительная группа (дети 7-го года жизни)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группы компенсирующей направленности: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  (дети 6-го года жизни)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  группа  (дети 7-го года жизни)</a:t>
            </a:r>
          </a:p>
        </p:txBody>
      </p:sp>
      <p:pic>
        <p:nvPicPr>
          <p:cNvPr id="14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097" y="543000"/>
            <a:ext cx="784482" cy="98060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563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9779" y="343072"/>
            <a:ext cx="7355226" cy="767008"/>
          </a:xfrm>
        </p:spPr>
        <p:txBody>
          <a:bodyPr>
            <a:no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ДОО функционирует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педагогический консилиум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34959" y="1054803"/>
            <a:ext cx="2357454" cy="28596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анализ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47551" y="2598500"/>
            <a:ext cx="2357454" cy="32644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планирование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62863" y="3402800"/>
            <a:ext cx="2357454" cy="50006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прогноз развития, </a:t>
            </a:r>
          </a:p>
          <a:p>
            <a:pPr algn="ctr"/>
            <a:r>
              <a:rPr lang="ru-RU" dirty="0"/>
              <a:t>обучения, воспитания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62863" y="4354895"/>
            <a:ext cx="2357454" cy="43716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сопровождение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02932" y="5270191"/>
            <a:ext cx="2357454" cy="31904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контроль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387526" y="6052514"/>
            <a:ext cx="2357454" cy="32881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оценка результатов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78779" y="4377734"/>
            <a:ext cx="2071702" cy="37083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профилактика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15837" y="4334110"/>
            <a:ext cx="2071702" cy="41446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коррекция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19647" y="1787861"/>
            <a:ext cx="2388077" cy="34499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обследование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390" y="3946908"/>
            <a:ext cx="4206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342" y="1340768"/>
            <a:ext cx="4206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260" y="2139755"/>
            <a:ext cx="420660" cy="40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342" y="2990571"/>
            <a:ext cx="4206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934" y="4862204"/>
            <a:ext cx="4206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10" y="5611445"/>
            <a:ext cx="4206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трелка вправо 16"/>
          <p:cNvSpPr/>
          <p:nvPr/>
        </p:nvSpPr>
        <p:spPr>
          <a:xfrm>
            <a:off x="2770581" y="4424870"/>
            <a:ext cx="576970" cy="35977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>
            <a:off x="5720317" y="4447880"/>
            <a:ext cx="483203" cy="359774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524" y="648198"/>
            <a:ext cx="784482" cy="980602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252" y="1050036"/>
            <a:ext cx="2143287" cy="302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884797"/>
      </p:ext>
    </p:extLst>
  </p:cSld>
  <p:clrMapOvr>
    <a:masterClrMapping/>
  </p:clrMapOvr>
  <p:transition advTm="5801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3704" y="3140968"/>
            <a:ext cx="392909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уровень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154799276"/>
              </p:ext>
            </p:extLst>
          </p:nvPr>
        </p:nvGraphicFramePr>
        <p:xfrm>
          <a:off x="214282" y="3573016"/>
          <a:ext cx="4429726" cy="2548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786314" y="3103908"/>
            <a:ext cx="392909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540475080"/>
              </p:ext>
            </p:extLst>
          </p:nvPr>
        </p:nvGraphicFramePr>
        <p:xfrm>
          <a:off x="4786314" y="3429000"/>
          <a:ext cx="3929090" cy="2956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Содержимое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0908669"/>
              </p:ext>
            </p:extLst>
          </p:nvPr>
        </p:nvGraphicFramePr>
        <p:xfrm>
          <a:off x="357159" y="908720"/>
          <a:ext cx="8429684" cy="2591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190" y="569232"/>
            <a:ext cx="862423" cy="107802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потенциал</a:t>
            </a:r>
          </a:p>
        </p:txBody>
      </p:sp>
    </p:spTree>
    <p:extLst>
      <p:ext uri="{BB962C8B-B14F-4D97-AF65-F5344CB8AC3E}">
        <p14:creationId xmlns:p14="http://schemas.microsoft.com/office/powerpoint/2010/main" val="3606865756"/>
      </p:ext>
    </p:extLst>
  </p:cSld>
  <p:clrMapOvr>
    <a:masterClrMapping/>
  </p:clrMapOvr>
  <p:transition advTm="5334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фотоальбом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фотоальбом</Template>
  <TotalTime>1533</TotalTime>
  <Words>678</Words>
  <Application>Microsoft Office PowerPoint</Application>
  <PresentationFormat>Экран (4:3)</PresentationFormat>
  <Paragraphs>136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фотоальбом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Разработаны:</vt:lpstr>
      <vt:lpstr>Презентация PowerPoint</vt:lpstr>
      <vt:lpstr>В ДОО функционирует психолого - педагогический консилиум</vt:lpstr>
      <vt:lpstr>Кадровый потенциал</vt:lpstr>
      <vt:lpstr>Освещение деятельности ДОУ</vt:lpstr>
      <vt:lpstr>Дополнительные образовательные услуги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Взаимодействие со школой и социальными партнерами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STAR</dc:creator>
  <cp:lastModifiedBy>DS №5</cp:lastModifiedBy>
  <cp:revision>159</cp:revision>
  <dcterms:created xsi:type="dcterms:W3CDTF">2019-03-26T06:05:49Z</dcterms:created>
  <dcterms:modified xsi:type="dcterms:W3CDTF">2023-02-13T09:28:44Z</dcterms:modified>
</cp:coreProperties>
</file>