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5" r:id="rId3"/>
    <p:sldId id="266" r:id="rId4"/>
    <p:sldId id="268" r:id="rId5"/>
    <p:sldId id="267" r:id="rId6"/>
    <p:sldId id="261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5" r:id="rId29"/>
    <p:sldId id="289" r:id="rId30"/>
    <p:sldId id="290" r:id="rId31"/>
    <p:sldId id="291" r:id="rId32"/>
    <p:sldId id="292" r:id="rId33"/>
    <p:sldId id="293" r:id="rId34"/>
    <p:sldId id="297" r:id="rId35"/>
    <p:sldId id="298" r:id="rId36"/>
    <p:sldId id="299" r:id="rId37"/>
    <p:sldId id="300" r:id="rId38"/>
  </p:sldIdLst>
  <p:sldSz cx="9144000" cy="6858000" type="screen4x3"/>
  <p:notesSz cx="6858000" cy="9144000"/>
  <p:embeddedFontLst>
    <p:embeddedFont>
      <p:font typeface="Batang" pitchFamily="18" charset="-127"/>
      <p:regular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3358" y="1412776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Непосредственно образовательная деятельность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«По </a:t>
            </a:r>
            <a:r>
              <a:rPr lang="ru-RU" sz="28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следам осени» </a:t>
            </a:r>
            <a:endParaRPr lang="ru-RU" sz="2800" b="1" dirty="0" smtClean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2400" b="1" dirty="0">
                <a:latin typeface="Batang" pitchFamily="18" charset="-127"/>
                <a:ea typeface="Batang" pitchFamily="18" charset="-127"/>
              </a:rPr>
              <a:t>(</a:t>
            </a:r>
            <a:r>
              <a:rPr lang="ru-RU" sz="2400" b="1" dirty="0" smtClean="0">
                <a:latin typeface="Batang" pitchFamily="18" charset="-127"/>
                <a:ea typeface="Batang" pitchFamily="18" charset="-127"/>
              </a:rPr>
              <a:t>Познавательное развитие</a:t>
            </a:r>
            <a:r>
              <a:rPr lang="ru-RU" sz="2400" b="1" dirty="0">
                <a:latin typeface="Batang" pitchFamily="18" charset="-127"/>
                <a:ea typeface="Batang" pitchFamily="18" charset="-127"/>
              </a:rPr>
              <a:t>)</a:t>
            </a:r>
            <a:endParaRPr lang="ru-RU" sz="24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438051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>Подготовила: воспитатель подготовительной группы </a:t>
            </a:r>
          </a:p>
          <a:p>
            <a:pPr algn="r"/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>Иванникова Нина Алексеевна</a:t>
            </a:r>
            <a:endParaRPr lang="ru-RU" sz="2000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</a:rPr>
              <a:t>Какой лесной житель сушит на деревьях грибы?</a:t>
            </a:r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12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54461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44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Поле осенью промокло,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Но зато созрела свёкла.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А в сентябрьских садах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Много яблок на ветвях. .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Что к зиме мы собираем?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Как его мы называем?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endParaRPr lang="ru-RU" sz="44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1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o-moloke.ru/staff_files/45499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484784"/>
            <a:ext cx="6519668" cy="4894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85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</a:rPr>
              <a:t>У какого зверя в листопад появляются детеныши? 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5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3914"/>
            <a:ext cx="7266384" cy="483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208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Ветки в парке шелестят,</a:t>
            </a:r>
          </a:p>
          <a:p>
            <a:pPr marL="0" indent="0" algn="ctr"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Сбрасывают свой наряд.</a:t>
            </a:r>
          </a:p>
          <a:p>
            <a:pPr marL="0" indent="0" algn="ctr"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Он у дуба и березки</a:t>
            </a:r>
          </a:p>
          <a:p>
            <a:pPr marL="0" indent="0" algn="ctr">
              <a:buNone/>
            </a:pPr>
            <a:r>
              <a:rPr lang="ru-RU" sz="4400" b="1" dirty="0">
                <a:latin typeface="Batang" pitchFamily="18" charset="-127"/>
                <a:ea typeface="Batang" pitchFamily="18" charset="-127"/>
                <a:cs typeface="Times New Roman" pitchFamily="18" charset="0"/>
              </a:rPr>
              <a:t>Разноцветный, яркий, броский.</a:t>
            </a:r>
          </a:p>
          <a:p>
            <a:pPr algn="ctr"/>
            <a:endParaRPr lang="ru-RU" sz="44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0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img01.chitalnya.ru/upload2/405/2187796304933726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1600" y="1340768"/>
            <a:ext cx="7056784" cy="5086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60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298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5968836" cy="335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0919" y="1290826"/>
            <a:ext cx="35349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atin typeface="Batang" pitchFamily="18" charset="-127"/>
                <a:ea typeface="Batang" pitchFamily="18" charset="-127"/>
              </a:rPr>
              <a:t>снегирь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895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99365"/>
            <a:ext cx="3411827" cy="478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928094"/>
            <a:ext cx="31967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atin typeface="Batang" pitchFamily="18" charset="-127"/>
                <a:ea typeface="Batang" pitchFamily="18" charset="-127"/>
              </a:rPr>
              <a:t>Дятел 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76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31840" y="1412776"/>
            <a:ext cx="5626968" cy="34563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</a:rPr>
              <a:t>Дорогие ребята</a:t>
            </a:r>
            <a:r>
              <a:rPr lang="ru-RU" sz="2800" b="1" dirty="0" smtClean="0">
                <a:solidFill>
                  <a:srgbClr val="C00000"/>
                </a:solidFill>
              </a:rPr>
              <a:t>!</a:t>
            </a:r>
          </a:p>
          <a:p>
            <a:pPr marL="0" indent="0" algn="just">
              <a:buNone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Одни говорят, что </a:t>
            </a:r>
            <a:r>
              <a:rPr lang="ru-RU" sz="2400" dirty="0" smtClean="0"/>
              <a:t>сейчас только середина осени, кто - то, что осень </a:t>
            </a:r>
            <a:r>
              <a:rPr lang="ru-RU" sz="2400" dirty="0"/>
              <a:t>заканчивается, другие говорят, что зима уже наступила. Я не знаю, что делать. Как мне украсить свое платье? Посоветуйте, пожалуйста. Я не могу понять, кончается осень или нет? Только прошу вас, представьте убедительные доказательства, а в этом </a:t>
            </a:r>
            <a:r>
              <a:rPr lang="ru-RU" sz="2400" dirty="0" smtClean="0"/>
              <a:t>вам поможет </a:t>
            </a:r>
            <a:r>
              <a:rPr lang="ru-RU" sz="2400" dirty="0"/>
              <a:t>карта. </a:t>
            </a:r>
            <a:endParaRPr lang="ru-RU" sz="2400" dirty="0" smtClean="0"/>
          </a:p>
          <a:p>
            <a:pPr marL="0" indent="0" algn="r">
              <a:buNone/>
            </a:pPr>
            <a:r>
              <a:rPr lang="ru-RU" sz="2400" b="1" dirty="0" smtClean="0"/>
              <a:t>Осень</a:t>
            </a:r>
            <a:r>
              <a:rPr lang="ru-RU" sz="2400" dirty="0" smtClean="0"/>
              <a:t>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5"/>
            <a:ext cx="284242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06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5516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6600" b="1" dirty="0" smtClean="0">
                <a:latin typeface="Batang" pitchFamily="18" charset="-127"/>
                <a:ea typeface="Batang" pitchFamily="18" charset="-127"/>
              </a:rPr>
              <a:t>синичка </a:t>
            </a:r>
            <a:endParaRPr lang="ru-RU" sz="66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16" y="2060848"/>
            <a:ext cx="6096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682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56" y="2088724"/>
            <a:ext cx="6144204" cy="422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8060" y="980728"/>
            <a:ext cx="27109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atin typeface="Batang" pitchFamily="18" charset="-127"/>
                <a:ea typeface="Batang" pitchFamily="18" charset="-127"/>
              </a:rPr>
              <a:t>Дрозд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773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88735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705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896544" cy="482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54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23755"/>
            <a:ext cx="5544616" cy="485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58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64496" cy="544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89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9769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улетают»</a:t>
            </a:r>
            <a:b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34411"/>
            <a:ext cx="6552728" cy="436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9272" y="904156"/>
            <a:ext cx="29241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atin typeface="Batang" pitchFamily="18" charset="-127"/>
                <a:ea typeface="Batang" pitchFamily="18" charset="-127"/>
              </a:rPr>
              <a:t>Щегол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255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11758"/>
            <a:ext cx="5112568" cy="423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 г р а «Улетают – не улетают</a:t>
            </a:r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</a:t>
            </a:r>
            <a: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36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5791" y="1052736"/>
            <a:ext cx="51379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atin typeface="Batang" pitchFamily="18" charset="-127"/>
                <a:ea typeface="Batang" pitchFamily="18" charset="-127"/>
              </a:rPr>
              <a:t>Свиристель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7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7" y="989439"/>
            <a:ext cx="1668699" cy="170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6863" y="359826"/>
            <a:ext cx="2532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</a:rPr>
              <a:t>арта </a:t>
            </a:r>
            <a:r>
              <a:rPr lang="ru-RU" sz="2400" b="1" dirty="0">
                <a:solidFill>
                  <a:srgbClr val="C00000"/>
                </a:solidFill>
              </a:rPr>
              <a:t>маршрута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43" y="1355445"/>
            <a:ext cx="2206850" cy="233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36" y="989439"/>
            <a:ext cx="2096412" cy="196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785" y="498391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№1</a:t>
            </a:r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25845" y="945338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№2</a:t>
            </a:r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471467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№3</a:t>
            </a:r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83950" y="3735301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№4</a:t>
            </a:r>
            <a:endParaRPr lang="ru-RU" dirty="0"/>
          </a:p>
        </p:txBody>
      </p:sp>
      <p:cxnSp>
        <p:nvCxnSpPr>
          <p:cNvPr id="23" name="Скругленная соединительная линия 22"/>
          <p:cNvCxnSpPr/>
          <p:nvPr/>
        </p:nvCxnSpPr>
        <p:spPr>
          <a:xfrm>
            <a:off x="2177556" y="1170753"/>
            <a:ext cx="1242316" cy="94615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flipV="1">
            <a:off x="5304630" y="1170754"/>
            <a:ext cx="1203406" cy="110611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Скругленная соединительная линия 2070"/>
          <p:cNvCxnSpPr/>
          <p:nvPr/>
        </p:nvCxnSpPr>
        <p:spPr>
          <a:xfrm rot="5400000">
            <a:off x="7302646" y="2960732"/>
            <a:ext cx="1149560" cy="113824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01" y="4104634"/>
            <a:ext cx="2226903" cy="216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4" name="Прямоугольник 2083"/>
          <p:cNvSpPr/>
          <p:nvPr/>
        </p:nvSpPr>
        <p:spPr>
          <a:xfrm>
            <a:off x="1911291" y="3760436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№5</a:t>
            </a:r>
            <a:r>
              <a:rPr lang="ru-RU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9" y="4293096"/>
            <a:ext cx="20764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Скругленная соединительная линия 25"/>
          <p:cNvCxnSpPr/>
          <p:nvPr/>
        </p:nvCxnSpPr>
        <p:spPr>
          <a:xfrm rot="10800000" flipV="1">
            <a:off x="3897210" y="4582404"/>
            <a:ext cx="1138243" cy="70272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39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9711" y="474638"/>
            <a:ext cx="51283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Исследование №</a:t>
            </a:r>
            <a:r>
              <a:rPr lang="ru-RU" sz="44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1</a:t>
            </a:r>
            <a:endParaRPr lang="ru-RU" sz="44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21088"/>
            <a:ext cx="4628749" cy="214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600400" cy="308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1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7" y="989439"/>
            <a:ext cx="1668699" cy="170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6863" y="359826"/>
            <a:ext cx="2532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</a:rPr>
              <a:t>арта </a:t>
            </a:r>
            <a:r>
              <a:rPr lang="ru-RU" sz="2400" b="1" dirty="0">
                <a:solidFill>
                  <a:srgbClr val="C00000"/>
                </a:solidFill>
              </a:rPr>
              <a:t>маршрута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43" y="1355445"/>
            <a:ext cx="2206850" cy="233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36" y="989439"/>
            <a:ext cx="2096412" cy="196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785" y="498391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№1</a:t>
            </a:r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25845" y="945338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№2</a:t>
            </a:r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471467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№3</a:t>
            </a:r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83950" y="3735301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№4</a:t>
            </a:r>
            <a:endParaRPr lang="ru-RU" dirty="0"/>
          </a:p>
        </p:txBody>
      </p:sp>
      <p:cxnSp>
        <p:nvCxnSpPr>
          <p:cNvPr id="23" name="Скругленная соединительная линия 22"/>
          <p:cNvCxnSpPr/>
          <p:nvPr/>
        </p:nvCxnSpPr>
        <p:spPr>
          <a:xfrm>
            <a:off x="2177556" y="1170753"/>
            <a:ext cx="1242316" cy="94615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flipV="1">
            <a:off x="5304630" y="1170754"/>
            <a:ext cx="1203406" cy="110611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Скругленная соединительная линия 2070"/>
          <p:cNvCxnSpPr/>
          <p:nvPr/>
        </p:nvCxnSpPr>
        <p:spPr>
          <a:xfrm rot="5400000">
            <a:off x="7302646" y="2960732"/>
            <a:ext cx="1149560" cy="113824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01" y="4104634"/>
            <a:ext cx="2226903" cy="216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4" name="Прямоугольник 2083"/>
          <p:cNvSpPr/>
          <p:nvPr/>
        </p:nvSpPr>
        <p:spPr>
          <a:xfrm>
            <a:off x="1911291" y="3760436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№5</a:t>
            </a:r>
            <a:r>
              <a:rPr lang="ru-RU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9" y="4293096"/>
            <a:ext cx="20764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Скругленная соединительная линия 25"/>
          <p:cNvCxnSpPr/>
          <p:nvPr/>
        </p:nvCxnSpPr>
        <p:spPr>
          <a:xfrm rot="10800000" flipV="1">
            <a:off x="3897210" y="4582404"/>
            <a:ext cx="1138243" cy="70272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1" y="474638"/>
            <a:ext cx="51283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Исследование </a:t>
            </a:r>
            <a:r>
              <a:rPr lang="ru-RU" sz="44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№</a:t>
            </a:r>
            <a:r>
              <a:rPr lang="ru-RU" sz="44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2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89" y="1484784"/>
            <a:ext cx="5929570" cy="444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936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1" y="474638"/>
            <a:ext cx="51283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Исследование </a:t>
            </a:r>
            <a:r>
              <a:rPr lang="ru-RU" sz="44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№3</a:t>
            </a:r>
            <a:endParaRPr lang="ru-RU" sz="44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237562" cy="471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4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6557" y="1628800"/>
            <a:ext cx="78488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Эксперимент </a:t>
            </a:r>
            <a:endParaRPr lang="ru-RU" sz="4400" b="1" dirty="0" smtClean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«</a:t>
            </a:r>
            <a:r>
              <a:rPr lang="ru-RU" sz="44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Как листья опадают»</a:t>
            </a:r>
            <a:br>
              <a:rPr lang="ru-RU" sz="44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endParaRPr lang="ru-RU" sz="4400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729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1" y="474638"/>
            <a:ext cx="51283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Исследование </a:t>
            </a:r>
            <a:r>
              <a:rPr lang="ru-RU" sz="44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№4</a:t>
            </a:r>
            <a:endParaRPr lang="ru-RU" sz="44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59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7" y="989439"/>
            <a:ext cx="1668699" cy="170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6863" y="359826"/>
            <a:ext cx="2532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</a:rPr>
              <a:t>арта </a:t>
            </a:r>
            <a:r>
              <a:rPr lang="ru-RU" sz="2400" b="1" dirty="0">
                <a:solidFill>
                  <a:srgbClr val="C00000"/>
                </a:solidFill>
              </a:rPr>
              <a:t>маршрута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43" y="1355445"/>
            <a:ext cx="2206850" cy="233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36" y="989439"/>
            <a:ext cx="2096412" cy="196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785" y="498391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№1</a:t>
            </a:r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25845" y="945338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№2</a:t>
            </a:r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471467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№3</a:t>
            </a:r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83950" y="3735301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№4</a:t>
            </a:r>
            <a:endParaRPr lang="ru-RU" dirty="0"/>
          </a:p>
        </p:txBody>
      </p:sp>
      <p:cxnSp>
        <p:nvCxnSpPr>
          <p:cNvPr id="23" name="Скругленная соединительная линия 22"/>
          <p:cNvCxnSpPr/>
          <p:nvPr/>
        </p:nvCxnSpPr>
        <p:spPr>
          <a:xfrm>
            <a:off x="2177556" y="1170753"/>
            <a:ext cx="1242316" cy="94615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 flipV="1">
            <a:off x="5304630" y="1170754"/>
            <a:ext cx="1203406" cy="110611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Скругленная соединительная линия 2070"/>
          <p:cNvCxnSpPr/>
          <p:nvPr/>
        </p:nvCxnSpPr>
        <p:spPr>
          <a:xfrm rot="5400000">
            <a:off x="7302646" y="2960732"/>
            <a:ext cx="1149560" cy="113824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01" y="4104634"/>
            <a:ext cx="2226903" cy="216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4" name="Прямоугольник 2083"/>
          <p:cNvSpPr/>
          <p:nvPr/>
        </p:nvSpPr>
        <p:spPr>
          <a:xfrm>
            <a:off x="1911291" y="3760436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Остановка №5</a:t>
            </a:r>
            <a:r>
              <a:rPr lang="ru-RU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9" y="4293096"/>
            <a:ext cx="20764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Скругленная соединительная линия 25"/>
          <p:cNvCxnSpPr/>
          <p:nvPr/>
        </p:nvCxnSpPr>
        <p:spPr>
          <a:xfrm rot="10800000" flipV="1">
            <a:off x="3897210" y="4582404"/>
            <a:ext cx="1138243" cy="70272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" y="260648"/>
            <a:ext cx="8572500" cy="637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264841"/>
            <a:ext cx="2416273" cy="24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3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52450"/>
            <a:ext cx="55626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5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6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38608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126" y="1988840"/>
            <a:ext cx="86340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Batang" pitchFamily="18" charset="-127"/>
                <a:ea typeface="Batang" pitchFamily="18" charset="-127"/>
              </a:rPr>
              <a:t>Кто собирает яблоки спиной</a:t>
            </a:r>
            <a:r>
              <a:rPr lang="ru-RU" sz="4400" b="1" dirty="0" smtClean="0">
                <a:latin typeface="Batang" pitchFamily="18" charset="-127"/>
                <a:ea typeface="Batang" pitchFamily="18" charset="-127"/>
              </a:rPr>
              <a:t>?</a:t>
            </a:r>
            <a:endParaRPr lang="ru-RU" sz="4400" b="1" dirty="0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37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51892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5832648" cy="488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3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57200" y="451892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662604"/>
            <a:ext cx="83471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Batang" pitchFamily="18" charset="-127"/>
                <a:ea typeface="Batang" pitchFamily="18" charset="-127"/>
              </a:rPr>
              <a:t>У кого щеки вместо мешка?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457200" y="451892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264696" cy="469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4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204864"/>
            <a:ext cx="77011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latin typeface="Batang" pitchFamily="18" charset="-127"/>
                <a:ea typeface="Batang" pitchFamily="18" charset="-127"/>
              </a:rPr>
              <a:t>А бывают ли перелетные </a:t>
            </a:r>
            <a:endParaRPr lang="ru-RU" sz="4400" b="1" dirty="0" smtClean="0"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4400" b="1" dirty="0" smtClean="0">
                <a:latin typeface="Batang" pitchFamily="18" charset="-127"/>
                <a:ea typeface="Batang" pitchFamily="18" charset="-127"/>
              </a:rPr>
              <a:t>животные</a:t>
            </a:r>
            <a:r>
              <a:rPr lang="ru-RU" sz="4400" b="1" dirty="0">
                <a:latin typeface="Batang" pitchFamily="18" charset="-127"/>
                <a:ea typeface="Batang" pitchFamily="18" charset="-127"/>
              </a:rPr>
              <a:t>? 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457200" y="451892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7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5638006" cy="45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457200" y="451892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Мини-викторина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84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0000"/>
      </a:hlink>
      <a:folHlink>
        <a:srgbClr val="FFDDDD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295</Words>
  <Application>Microsoft Office PowerPoint</Application>
  <PresentationFormat>Экран (4:3)</PresentationFormat>
  <Paragraphs>78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Times New Roman</vt:lpstr>
      <vt:lpstr>Batang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Мини-викторина</vt:lpstr>
      <vt:lpstr>И г р а «Улетают – не улетают» </vt:lpstr>
      <vt:lpstr>И г р а «Улетают – не улетают» </vt:lpstr>
      <vt:lpstr>И г р а «Улетают – не улетают» синичка </vt:lpstr>
      <vt:lpstr>И г р а «Улетают – не улетают» </vt:lpstr>
      <vt:lpstr>И г р а «Улетают – не улетают» </vt:lpstr>
      <vt:lpstr>И г р а «Улетают – не улетают» </vt:lpstr>
      <vt:lpstr>И г р а «Улетают – не улетают» </vt:lpstr>
      <vt:lpstr>И г р а «Улетают – не улетают» </vt:lpstr>
      <vt:lpstr>Презентация PowerPoint</vt:lpstr>
      <vt:lpstr>И г р а «Улетают – не улетают»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50</cp:revision>
  <dcterms:created xsi:type="dcterms:W3CDTF">2013-08-23T08:38:35Z</dcterms:created>
  <dcterms:modified xsi:type="dcterms:W3CDTF">2016-10-04T13:03:14Z</dcterms:modified>
</cp:coreProperties>
</file>