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3A21-A3E1-4BB0-96CB-8427A0ADFA3C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80CA-0D1C-44AE-AF80-95F7AA1CB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3A21-A3E1-4BB0-96CB-8427A0ADFA3C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80CA-0D1C-44AE-AF80-95F7AA1CB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3A21-A3E1-4BB0-96CB-8427A0ADFA3C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80CA-0D1C-44AE-AF80-95F7AA1CB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3A21-A3E1-4BB0-96CB-8427A0ADFA3C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80CA-0D1C-44AE-AF80-95F7AA1CB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3A21-A3E1-4BB0-96CB-8427A0ADFA3C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80CA-0D1C-44AE-AF80-95F7AA1CB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3A21-A3E1-4BB0-96CB-8427A0ADFA3C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80CA-0D1C-44AE-AF80-95F7AA1CB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3A21-A3E1-4BB0-96CB-8427A0ADFA3C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80CA-0D1C-44AE-AF80-95F7AA1CB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3A21-A3E1-4BB0-96CB-8427A0ADFA3C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80CA-0D1C-44AE-AF80-95F7AA1CB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3A21-A3E1-4BB0-96CB-8427A0ADFA3C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80CA-0D1C-44AE-AF80-95F7AA1CB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3A21-A3E1-4BB0-96CB-8427A0ADFA3C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80CA-0D1C-44AE-AF80-95F7AA1CB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3A21-A3E1-4BB0-96CB-8427A0ADFA3C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80CA-0D1C-44AE-AF80-95F7AA1CB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53A21-A3E1-4BB0-96CB-8427A0ADFA3C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80CA-0D1C-44AE-AF80-95F7AA1CB7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9108504" cy="14700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C000"/>
                </a:solidFill>
                <a:latin typeface="Cambria"/>
                <a:ea typeface="Times New Roman"/>
                <a:cs typeface="Arial"/>
              </a:rPr>
              <a:t>Муниципальное дошкольное образовательное учреждение детский сад комбинированного вида </a:t>
            </a:r>
            <a:r>
              <a:rPr lang="ru-RU" sz="1800" b="1" dirty="0">
                <a:solidFill>
                  <a:srgbClr val="FFC000"/>
                </a:solidFill>
                <a:latin typeface="Cambria"/>
                <a:ea typeface="Times New Roman"/>
                <a:cs typeface="Arial"/>
              </a:rPr>
              <a:t>№5</a:t>
            </a:r>
            <a:r>
              <a:rPr lang="ru-RU" sz="1800" b="1" dirty="0">
                <a:solidFill>
                  <a:srgbClr val="FFC000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rgbClr val="FFC000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492896"/>
            <a:ext cx="6832848" cy="252028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/>
                <a:ea typeface="Times New Roman"/>
              </a:rPr>
              <a:t>«Развитие спортивной одаренности посредством дополнительного образования»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0851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FFC000"/>
                </a:solidFill>
                <a:latin typeface="Cambria"/>
                <a:ea typeface="Times New Roman"/>
                <a:cs typeface="Arial"/>
              </a:rPr>
              <a:t>Козлова Оксана Сергеевна</a:t>
            </a:r>
          </a:p>
          <a:p>
            <a:pPr lvl="0" algn="r"/>
            <a:r>
              <a:rPr lang="ru-RU" b="1" dirty="0" smtClean="0">
                <a:solidFill>
                  <a:srgbClr val="FFC000"/>
                </a:solidFill>
                <a:latin typeface="Cambria"/>
                <a:cs typeface="Arial"/>
              </a:rPr>
              <a:t>Инструктор по физической культуре </a:t>
            </a:r>
            <a:r>
              <a:rPr lang="ru-RU" b="1" dirty="0" smtClean="0">
                <a:solidFill>
                  <a:srgbClr val="FFC000"/>
                </a:solidFill>
                <a:latin typeface="Cambria"/>
                <a:ea typeface="Times New Roman"/>
                <a:cs typeface="Arial"/>
              </a:rPr>
              <a:t>МДОУ </a:t>
            </a:r>
            <a:r>
              <a:rPr lang="ru-RU" b="1" dirty="0">
                <a:solidFill>
                  <a:srgbClr val="FFC000"/>
                </a:solidFill>
                <a:latin typeface="Cambria"/>
                <a:ea typeface="Times New Roman"/>
                <a:cs typeface="Arial"/>
              </a:rPr>
              <a:t>д/с комбинированного вида №5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algn="r"/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Взаимодействие с социумом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Compishe.Compishe-ПК.000\Desktop\dad54c80fe1b1bac7c697cbfe69f9e4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13" y="1196752"/>
            <a:ext cx="3174179" cy="2370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ompishe.Compishe-ПК.000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22881"/>
            <a:ext cx="3240360" cy="2430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ompishe.Compishe-ПК.000\Desktop\8e5c4b6e6da9989c9ef3ad3969fdb7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55" y="1916832"/>
            <a:ext cx="3436609" cy="2575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0407" y="5283886"/>
            <a:ext cx="8007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99" y="476672"/>
            <a:ext cx="6552728" cy="4500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9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907"/>
            <a:ext cx="7920880" cy="547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C00000"/>
                </a:solidFill>
                <a:latin typeface="Cambria"/>
                <a:ea typeface="Times New Roman"/>
              </a:rPr>
              <a:t>Спортивно одаренный ребенок: </a:t>
            </a:r>
            <a:endParaRPr lang="ru-RU" sz="2800" b="1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19446" y="1110978"/>
            <a:ext cx="3304701" cy="125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mbria"/>
                <a:ea typeface="Times New Roman"/>
              </a:rPr>
              <a:t>энергичен и все время хочет двигаться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9447" y="3933056"/>
            <a:ext cx="3320039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Cambria"/>
                <a:ea typeface="Times New Roman"/>
              </a:rPr>
              <a:t>почти всегда берет верх в потасовках или выигрывает в какой-нибудь спортивной </a:t>
            </a:r>
            <a:r>
              <a:rPr lang="ru-RU" dirty="0" smtClean="0">
                <a:solidFill>
                  <a:prstClr val="black"/>
                </a:solidFill>
                <a:latin typeface="Cambria"/>
                <a:ea typeface="Times New Roman"/>
              </a:rPr>
              <a:t>игре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7213" y="5373216"/>
            <a:ext cx="3364508" cy="1228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mbria"/>
                <a:ea typeface="Times New Roman"/>
              </a:rPr>
              <a:t>смел </a:t>
            </a:r>
            <a:r>
              <a:rPr lang="ru-RU" dirty="0" smtClean="0">
                <a:solidFill>
                  <a:prstClr val="black"/>
                </a:solidFill>
                <a:latin typeface="Cambria"/>
                <a:ea typeface="Times New Roman"/>
              </a:rPr>
              <a:t>и </a:t>
            </a:r>
            <a:r>
              <a:rPr lang="ru-RU" dirty="0">
                <a:solidFill>
                  <a:prstClr val="black"/>
                </a:solidFill>
                <a:latin typeface="Cambria"/>
                <a:ea typeface="Times New Roman"/>
              </a:rPr>
              <a:t>не боится синяков и шишек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44108" y="5157192"/>
            <a:ext cx="327636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mbria"/>
                <a:ea typeface="Times New Roman"/>
              </a:rPr>
              <a:t>ловко </a:t>
            </a:r>
            <a:r>
              <a:rPr lang="ru-RU" dirty="0" smtClean="0">
                <a:solidFill>
                  <a:prstClr val="black"/>
                </a:solidFill>
                <a:latin typeface="Cambria"/>
                <a:ea typeface="Times New Roman"/>
              </a:rPr>
              <a:t>управляется </a:t>
            </a:r>
            <a:r>
              <a:rPr lang="ru-RU" dirty="0">
                <a:solidFill>
                  <a:prstClr val="black"/>
                </a:solidFill>
                <a:latin typeface="Cambria"/>
                <a:ea typeface="Times New Roman"/>
              </a:rPr>
              <a:t>с коньками и лыжами, мячами и </a:t>
            </a:r>
            <a:r>
              <a:rPr lang="ru-RU" dirty="0" smtClean="0">
                <a:solidFill>
                  <a:prstClr val="black"/>
                </a:solidFill>
                <a:latin typeface="Cambria"/>
                <a:ea typeface="Times New Roman"/>
              </a:rPr>
              <a:t>клюшками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92646" y="1110978"/>
            <a:ext cx="3240360" cy="1402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Cambria"/>
                <a:ea typeface="Times New Roman"/>
              </a:rPr>
              <a:t>физически развит и координирован в движениях, двигается легко, пластично, </a:t>
            </a:r>
            <a:r>
              <a:rPr lang="ru-RU" dirty="0" smtClean="0">
                <a:solidFill>
                  <a:prstClr val="black"/>
                </a:solidFill>
                <a:latin typeface="Cambria"/>
                <a:ea typeface="Times New Roman"/>
              </a:rPr>
              <a:t>грациозно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11780" y="2564904"/>
            <a:ext cx="33123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mbria"/>
                <a:ea typeface="Times New Roman"/>
              </a:rPr>
              <a:t>предпочитает </a:t>
            </a:r>
            <a:r>
              <a:rPr lang="ru-RU" dirty="0" smtClean="0">
                <a:solidFill>
                  <a:prstClr val="black"/>
                </a:solidFill>
                <a:latin typeface="Cambria"/>
                <a:ea typeface="Times New Roman"/>
              </a:rPr>
              <a:t> спокойным развлечения игры</a:t>
            </a:r>
            <a:r>
              <a:rPr lang="ru-RU" dirty="0">
                <a:solidFill>
                  <a:prstClr val="black"/>
                </a:solidFill>
                <a:latin typeface="Cambria"/>
                <a:ea typeface="Times New Roman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Cambria"/>
                <a:ea typeface="Times New Roman"/>
              </a:rPr>
              <a:t>соревнования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44108" y="2852936"/>
            <a:ext cx="324036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ambria"/>
                <a:ea typeface="Times New Roman"/>
              </a:rPr>
              <a:t>у </a:t>
            </a:r>
            <a:r>
              <a:rPr lang="ru-RU" dirty="0">
                <a:solidFill>
                  <a:prstClr val="black"/>
                </a:solidFill>
                <a:latin typeface="Cambria"/>
                <a:ea typeface="Times New Roman"/>
              </a:rPr>
              <a:t>него есть свой герой-спортсмен, которому он явно или втайне подражает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278161" y="1412776"/>
            <a:ext cx="7715304" cy="52864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Цель: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/>
                <a:ea typeface="Times New Roman"/>
                <a:cs typeface="Times New Roman"/>
              </a:rPr>
              <a:t>развитие спортивных способностей 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детей посредством ознакомление </a:t>
            </a:r>
            <a:r>
              <a:rPr lang="ru-RU" dirty="0">
                <a:latin typeface="Cambria" panose="02040503050406030204" pitchFamily="18" charset="0"/>
              </a:rPr>
              <a:t>детей со спортивной игрой баскетбол и владение основами техники </a:t>
            </a:r>
            <a:r>
              <a:rPr lang="ru-RU" dirty="0" smtClean="0">
                <a:latin typeface="Cambria" panose="02040503050406030204" pitchFamily="18" charset="0"/>
              </a:rPr>
              <a:t>игры.</a:t>
            </a: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Cambria" panose="020405030504060302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</a:rPr>
              <a:t>1. Развитие и совершенствование качеств и способностей </a:t>
            </a:r>
            <a:r>
              <a:rPr lang="ru-RU" dirty="0" smtClean="0">
                <a:latin typeface="Cambria" panose="02040503050406030204" pitchFamily="18" charset="0"/>
              </a:rPr>
              <a:t>детей в </a:t>
            </a:r>
            <a:r>
              <a:rPr lang="ru-RU" dirty="0">
                <a:latin typeface="Cambria" panose="02040503050406030204" pitchFamily="18" charset="0"/>
              </a:rPr>
              <a:t>ходе выполнения заданий, учитывая </a:t>
            </a:r>
            <a:r>
              <a:rPr lang="ru-RU" dirty="0" smtClean="0">
                <a:latin typeface="Cambria" panose="02040503050406030204" pitchFamily="18" charset="0"/>
              </a:rPr>
              <a:t>при </a:t>
            </a:r>
            <a:r>
              <a:rPr lang="ru-RU" dirty="0">
                <a:latin typeface="Cambria" panose="02040503050406030204" pitchFamily="18" charset="0"/>
              </a:rPr>
              <a:t>этом возрастные особенности ребенка.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</a:rPr>
              <a:t>2. Изучение основных методов, необходимых для проведения игры. 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</a:rPr>
              <a:t>3. Формирование и стабилизация детского интереса к игре в баскетбол, участие в спортивных </a:t>
            </a:r>
            <a:r>
              <a:rPr lang="ru-RU" dirty="0" smtClean="0">
                <a:latin typeface="Cambria" panose="02040503050406030204" pitchFamily="18" charset="0"/>
              </a:rPr>
              <a:t>мероприятиях</a:t>
            </a:r>
            <a:r>
              <a:rPr lang="ru-RU" dirty="0">
                <a:latin typeface="Cambria" panose="02040503050406030204" pitchFamily="18" charset="0"/>
              </a:rPr>
              <a:t>. Получение радости и удовлетворения от игры.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</a:rPr>
              <a:t>4. Получение правильного представления о сущности игры и ее правилах.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</a:rPr>
              <a:t>5. Воспитание нравственных качеств у </a:t>
            </a:r>
            <a:r>
              <a:rPr lang="ru-RU" dirty="0" smtClean="0">
                <a:latin typeface="Cambria" panose="02040503050406030204" pitchFamily="18" charset="0"/>
              </a:rPr>
              <a:t>детей, уважение </a:t>
            </a:r>
            <a:r>
              <a:rPr lang="ru-RU" dirty="0">
                <a:latin typeface="Cambria" panose="02040503050406030204" pitchFamily="18" charset="0"/>
              </a:rPr>
              <a:t>к сопернику, партнеру.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3365" y="16946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Дополнительная образовательная программа  «Играем в баскетбол»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3365" y="169462"/>
            <a:ext cx="8064896" cy="104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C00000"/>
                </a:solidFill>
                <a:latin typeface="Cambria"/>
                <a:ea typeface="Times New Roman"/>
              </a:rPr>
              <a:t>Основными  принципами организации работы с одаренными детьми являются:</a:t>
            </a:r>
            <a:endParaRPr lang="ru-RU" sz="2800" b="1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87623" y="1212568"/>
            <a:ext cx="4032447" cy="230425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Cambria"/>
                <a:ea typeface="Times New Roman"/>
              </a:rPr>
              <a:t>обучение на более высоком уровне трудности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80308" y="3717032"/>
            <a:ext cx="4246208" cy="23042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ambria"/>
                <a:ea typeface="Times New Roman"/>
              </a:rPr>
              <a:t>создание обогащенной предметной и образовательной среды, способствующей развитию, спортивной одаренности детей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5153232" y="1988840"/>
            <a:ext cx="3990768" cy="23762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Cambria"/>
                <a:ea typeface="Times New Roman"/>
              </a:rPr>
              <a:t>индивидуализация и дифференциация обучения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2050" name="Picture 2" descr="H:\АСЮТИНОЙпо подготовке к школе\фото дети в тренажерном зале\DSC066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5144"/>
            <a:ext cx="3404713" cy="1997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278161" y="1412776"/>
            <a:ext cx="7715304" cy="5286412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Cambria"/>
                <a:ea typeface="Times New Roman"/>
                <a:cs typeface="Times New Roman"/>
              </a:rPr>
              <a:t>В секцию набираются дети, показавшие  высокий уровень по результатам мониторинга  физической подготовленности детей (с 3-4 лет)  не более 12 человек.</a:t>
            </a: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Cambria"/>
                <a:ea typeface="Times New Roman"/>
                <a:cs typeface="Times New Roman"/>
              </a:rPr>
              <a:t>Осуществляется индивидуальный подход: задания распределяются с учетом возможностей и интересов ребенка.</a:t>
            </a: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Cambria"/>
                <a:ea typeface="Times New Roman"/>
                <a:cs typeface="Times New Roman"/>
              </a:rPr>
              <a:t>Большая часть заданий дается детям в игровой, привлекательной для них форме.</a:t>
            </a: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Cambria"/>
                <a:ea typeface="Times New Roman"/>
                <a:cs typeface="Times New Roman"/>
              </a:rPr>
              <a:t>Гибким является содержание занятий.</a:t>
            </a: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60648"/>
            <a:ext cx="7848872" cy="104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Cambria"/>
                <a:ea typeface="Times New Roman"/>
              </a:rPr>
              <a:t>Особенности организации работы секции «Играем в баскетбол»:</a:t>
            </a:r>
            <a:endParaRPr lang="ru-RU" sz="2800" b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40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249184" y="1325427"/>
            <a:ext cx="7715304" cy="52864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7030A0"/>
                </a:solidFill>
                <a:latin typeface="Cambria"/>
                <a:ea typeface="Times New Roman"/>
              </a:rPr>
              <a:t>1 этап </a:t>
            </a:r>
            <a:r>
              <a:rPr lang="ru-RU" sz="2000" dirty="0">
                <a:latin typeface="Cambria"/>
                <a:ea typeface="Times New Roman"/>
              </a:rPr>
              <a:t>- индивидуальные обследования способных детей с помощью бесед, интервью с целью уточнения желания и интересов ребенка к определенной спортивной </a:t>
            </a:r>
            <a:r>
              <a:rPr lang="ru-RU" sz="2000" dirty="0" smtClean="0">
                <a:latin typeface="Cambria"/>
                <a:ea typeface="Times New Roman"/>
              </a:rPr>
              <a:t>деятельности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Cambria"/>
                <a:ea typeface="Times New Roman"/>
              </a:rPr>
              <a:t>(</a:t>
            </a:r>
            <a:r>
              <a:rPr lang="ru-RU" sz="2000" dirty="0">
                <a:latin typeface="Cambria"/>
                <a:ea typeface="Times New Roman"/>
              </a:rPr>
              <a:t>3-4 года</a:t>
            </a:r>
            <a:r>
              <a:rPr lang="ru-RU" sz="2000" dirty="0" smtClean="0">
                <a:latin typeface="Cambria"/>
                <a:ea typeface="Times New Roman"/>
              </a:rPr>
              <a:t>)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7030A0"/>
                </a:solidFill>
                <a:latin typeface="Cambria"/>
                <a:ea typeface="Times New Roman"/>
              </a:rPr>
              <a:t>2 этап </a:t>
            </a:r>
            <a:r>
              <a:rPr lang="ru-RU" sz="2000" dirty="0">
                <a:latin typeface="Cambria"/>
                <a:ea typeface="Times New Roman"/>
              </a:rPr>
              <a:t>– организация работы секции «Играем в баскетбол»: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Cambria"/>
                <a:ea typeface="Times New Roman"/>
              </a:rPr>
              <a:t>1-й год обучения</a:t>
            </a:r>
            <a:r>
              <a:rPr lang="ru-RU" sz="2000" dirty="0">
                <a:latin typeface="Cambria"/>
                <a:ea typeface="Times New Roman"/>
              </a:rPr>
              <a:t> дети 2 </a:t>
            </a:r>
            <a:r>
              <a:rPr lang="ru-RU" sz="2000" dirty="0" smtClean="0">
                <a:latin typeface="Cambria"/>
                <a:ea typeface="Times New Roman"/>
              </a:rPr>
              <a:t>младшей группы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Cambria"/>
                <a:ea typeface="Times New Roman"/>
              </a:rPr>
              <a:t>2-й </a:t>
            </a:r>
            <a:r>
              <a:rPr lang="ru-RU" sz="2000" b="1" dirty="0">
                <a:latin typeface="Cambria"/>
                <a:ea typeface="Times New Roman"/>
              </a:rPr>
              <a:t>год обучения</a:t>
            </a:r>
            <a:r>
              <a:rPr lang="ru-RU" sz="2000" dirty="0">
                <a:latin typeface="Cambria"/>
                <a:ea typeface="Times New Roman"/>
              </a:rPr>
              <a:t> дети </a:t>
            </a:r>
            <a:r>
              <a:rPr lang="ru-RU" sz="2000" dirty="0" smtClean="0">
                <a:latin typeface="Cambria"/>
                <a:ea typeface="Times New Roman"/>
              </a:rPr>
              <a:t>средней группы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Cambria"/>
                <a:ea typeface="Times New Roman"/>
              </a:rPr>
              <a:t>3-й </a:t>
            </a:r>
            <a:r>
              <a:rPr lang="ru-RU" sz="2000" b="1" dirty="0">
                <a:latin typeface="Cambria"/>
                <a:ea typeface="Times New Roman"/>
              </a:rPr>
              <a:t>год обучения</a:t>
            </a:r>
            <a:r>
              <a:rPr lang="ru-RU" sz="2000" dirty="0">
                <a:latin typeface="Cambria"/>
                <a:ea typeface="Times New Roman"/>
              </a:rPr>
              <a:t> дети </a:t>
            </a:r>
            <a:r>
              <a:rPr lang="ru-RU" sz="2000" dirty="0" smtClean="0">
                <a:latin typeface="Cambria"/>
                <a:ea typeface="Times New Roman"/>
              </a:rPr>
              <a:t>старшей группы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Cambria"/>
                <a:ea typeface="Times New Roman"/>
              </a:rPr>
              <a:t>4-й </a:t>
            </a:r>
            <a:r>
              <a:rPr lang="ru-RU" sz="2000" b="1" dirty="0">
                <a:latin typeface="Cambria"/>
                <a:ea typeface="Times New Roman"/>
              </a:rPr>
              <a:t>год обучения</a:t>
            </a:r>
            <a:r>
              <a:rPr lang="ru-RU" sz="2000" dirty="0">
                <a:latin typeface="Cambria"/>
                <a:ea typeface="Times New Roman"/>
              </a:rPr>
              <a:t> дети </a:t>
            </a:r>
            <a:r>
              <a:rPr lang="ru-RU" sz="2000" dirty="0" smtClean="0">
                <a:latin typeface="Cambria"/>
                <a:ea typeface="Times New Roman"/>
              </a:rPr>
              <a:t>подготовительной группы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ambria"/>
                <a:ea typeface="Times New Roman"/>
              </a:rPr>
              <a:t>3 </a:t>
            </a:r>
            <a:r>
              <a:rPr lang="ru-RU" sz="2000" b="1" dirty="0">
                <a:solidFill>
                  <a:srgbClr val="7030A0"/>
                </a:solidFill>
                <a:latin typeface="Cambria"/>
                <a:ea typeface="Times New Roman"/>
              </a:rPr>
              <a:t>этап </a:t>
            </a:r>
            <a:r>
              <a:rPr lang="ru-RU" sz="2000" dirty="0">
                <a:latin typeface="Cambria"/>
                <a:ea typeface="Times New Roman"/>
              </a:rPr>
              <a:t>– вовлечение спортивно одаренных детей в физкультурные мероприятия.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7030A0"/>
                </a:solidFill>
                <a:latin typeface="Cambria"/>
                <a:ea typeface="Times New Roman"/>
              </a:rPr>
              <a:t>4 этап </a:t>
            </a:r>
            <a:r>
              <a:rPr lang="ru-RU" sz="2000" dirty="0">
                <a:latin typeface="Cambria"/>
                <a:ea typeface="Times New Roman"/>
              </a:rPr>
              <a:t>– работа с родителями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7030A0"/>
                </a:solidFill>
                <a:latin typeface="Cambria"/>
                <a:ea typeface="Times New Roman"/>
              </a:rPr>
              <a:t>5 этап </a:t>
            </a:r>
            <a:r>
              <a:rPr lang="ru-RU" sz="2000" dirty="0">
                <a:latin typeface="Cambria"/>
                <a:ea typeface="Times New Roman"/>
              </a:rPr>
              <a:t>– взаимодействие с социумом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60648"/>
            <a:ext cx="7776864" cy="104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Cambria"/>
                <a:ea typeface="Times New Roman"/>
              </a:rPr>
              <a:t>Организация работы секции включает в себя следующие этапы: </a:t>
            </a:r>
            <a:endParaRPr lang="ru-RU" sz="2800" b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80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ishe.Compishe-ПК.000\Desktop\всё здесь\фото доу5\фото олим игры улица\DSC07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79" y="1255375"/>
            <a:ext cx="3700775" cy="2232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mpishe.Compishe-ПК.000\Desktop\всё здесь\фото доу5\фото олим игры улица\DSC07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63" y="1223118"/>
            <a:ext cx="3965115" cy="2232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0E3B~1\AppData\Local\Temp\Rar$DIa0.736\DSC049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8380" y="4005064"/>
            <a:ext cx="370077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0E3B~1\AppData\Local\Temp\Rar$DIa0.809\DSC050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3963" y="4019306"/>
            <a:ext cx="3965115" cy="2362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344604" y="188640"/>
            <a:ext cx="7418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Организация </a:t>
            </a:r>
            <a:r>
              <a:rPr lang="ru-RU" sz="2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работы </a:t>
            </a:r>
            <a:endParaRPr lang="ru-RU" sz="2800" b="1" dirty="0" smtClean="0">
              <a:solidFill>
                <a:srgbClr val="C00000"/>
              </a:solidFill>
              <a:latin typeface="Cambria"/>
              <a:ea typeface="Times New Roman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секции </a:t>
            </a:r>
            <a:r>
              <a:rPr lang="ru-RU" sz="28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«Играем в баскетбол</a:t>
            </a:r>
            <a:r>
              <a:rPr lang="ru-RU" sz="2800" b="1" dirty="0" smtClean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473" y="38975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Вовлечение </a:t>
            </a:r>
            <a:r>
              <a:rPr lang="ru-RU" sz="3200" b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спортивно одаренных детей в физкультурные мероприятия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97" y="1331295"/>
            <a:ext cx="3952591" cy="212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H:\АСЮТИНОЙпо подготовке к школе\олимп играм\фото олимп.игры\DSC07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31295"/>
            <a:ext cx="3779912" cy="212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0E3B~1\AppData\Local\Temp\Rar$DIa0.015\DSC052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5472" y="4365342"/>
            <a:ext cx="3772064" cy="2304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H:\АСЮТИНОЙпо подготовке к школе\олимп играм\фото олим игры улица\DSC078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4365342"/>
            <a:ext cx="3996952" cy="2304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АСЮТИНОЙпо подготовке к школе\олимп играм\фото олим игры улица\DSC07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3153960" cy="1775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1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Работа с родителями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Compishe.Compishe-ПК.000\Desktop\всё здесь\фото доу5\фотки на отзывы\фото отзывы\DSC07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396517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pishe.Compishe-ПК.000\Desktop\всё здесь\фото доу5\фотки на отзывы\фото отзывы\DSC07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67" y="4149080"/>
            <a:ext cx="3960440" cy="2254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 descr="C:\Users\света\Desktop\фото 2013-2\DSC05470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4546" y="1326348"/>
            <a:ext cx="3672408" cy="2246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света\Desktop\фото лена\DSC0549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4546" y="4149080"/>
            <a:ext cx="3672408" cy="2254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05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ort_s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sport_sh</Template>
  <TotalTime>527</TotalTime>
  <Words>428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sport_sh</vt:lpstr>
      <vt:lpstr>Муниципальное дошкольное образовательное учреждение детский сад комбинированного вида №5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комбинированного вида №5 </dc:title>
  <dc:creator>Compishe</dc:creator>
  <cp:lastModifiedBy>Compishe</cp:lastModifiedBy>
  <cp:revision>17</cp:revision>
  <dcterms:created xsi:type="dcterms:W3CDTF">2014-03-23T12:24:05Z</dcterms:created>
  <dcterms:modified xsi:type="dcterms:W3CDTF">2014-03-24T19:46:04Z</dcterms:modified>
</cp:coreProperties>
</file>